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7" r:id="rId2"/>
    <p:sldId id="260" r:id="rId3"/>
    <p:sldId id="258" r:id="rId4"/>
    <p:sldId id="321" r:id="rId5"/>
    <p:sldId id="325" r:id="rId6"/>
    <p:sldId id="259" r:id="rId7"/>
    <p:sldId id="308" r:id="rId8"/>
    <p:sldId id="262" r:id="rId9"/>
    <p:sldId id="263" r:id="rId10"/>
    <p:sldId id="267" r:id="rId11"/>
    <p:sldId id="268" r:id="rId12"/>
    <p:sldId id="266" r:id="rId13"/>
    <p:sldId id="304" r:id="rId14"/>
    <p:sldId id="309" r:id="rId15"/>
    <p:sldId id="269" r:id="rId16"/>
    <p:sldId id="310" r:id="rId17"/>
    <p:sldId id="274" r:id="rId18"/>
    <p:sldId id="275" r:id="rId19"/>
    <p:sldId id="276" r:id="rId20"/>
    <p:sldId id="279" r:id="rId21"/>
    <p:sldId id="283" r:id="rId22"/>
    <p:sldId id="311" r:id="rId23"/>
    <p:sldId id="312" r:id="rId24"/>
    <p:sldId id="313" r:id="rId25"/>
    <p:sldId id="314" r:id="rId26"/>
    <p:sldId id="315" r:id="rId27"/>
    <p:sldId id="316" r:id="rId28"/>
    <p:sldId id="317" r:id="rId29"/>
    <p:sldId id="318" r:id="rId30"/>
    <p:sldId id="319" r:id="rId31"/>
    <p:sldId id="320" r:id="rId32"/>
    <p:sldId id="296" r:id="rId33"/>
    <p:sldId id="298" r:id="rId34"/>
    <p:sldId id="299" r:id="rId35"/>
    <p:sldId id="300" r:id="rId36"/>
    <p:sldId id="295" r:id="rId37"/>
    <p:sldId id="303"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ece Riley" initials="CR" lastIdx="1" clrIdx="0">
    <p:extLst>
      <p:ext uri="{19B8F6BF-5375-455C-9EA6-DF929625EA0E}">
        <p15:presenceInfo xmlns:p15="http://schemas.microsoft.com/office/powerpoint/2012/main" userId="S::CRiley@boonecountymo.org::62e5ae96-031c-4571-9d76-4b60337ce97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E699"/>
    <a:srgbClr val="F2F2F2"/>
    <a:srgbClr val="FCF2D3"/>
    <a:srgbClr val="E2ECF6"/>
    <a:srgbClr val="F3D9F0"/>
    <a:srgbClr val="D7EAD0"/>
    <a:srgbClr val="A9D18E"/>
    <a:srgbClr val="E2A2DA"/>
    <a:srgbClr val="FBE5D6"/>
    <a:srgbClr val="F6C5B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94" autoAdjust="0"/>
    <p:restoredTop sz="94660"/>
  </p:normalViewPr>
  <p:slideViewPr>
    <p:cSldViewPr snapToGrid="0">
      <p:cViewPr varScale="1">
        <p:scale>
          <a:sx n="86" d="100"/>
          <a:sy n="86" d="100"/>
        </p:scale>
        <p:origin x="52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11FFD6-4B75-4100-AB06-C90B0EA201FE}" type="datetimeFigureOut">
              <a:rPr lang="en-US" smtClean="0"/>
              <a:t>4/29/2021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DBAF2E-9B1E-4A40-970A-FF2A727CF6E3}" type="slidenum">
              <a:rPr lang="en-US" smtClean="0"/>
              <a:t>‹#›</a:t>
            </a:fld>
            <a:endParaRPr lang="en-US"/>
          </a:p>
        </p:txBody>
      </p:sp>
    </p:spTree>
    <p:extLst>
      <p:ext uri="{BB962C8B-B14F-4D97-AF65-F5344CB8AC3E}">
        <p14:creationId xmlns:p14="http://schemas.microsoft.com/office/powerpoint/2010/main" val="26647041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CB6B6-E0CB-4700-B8FF-566E85BBA17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7710745-E38E-4FA4-AA50-08E492B7C2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F24C183-C644-4198-AD48-F3A5EC6EFF92}"/>
              </a:ext>
            </a:extLst>
          </p:cNvPr>
          <p:cNvSpPr>
            <a:spLocks noGrp="1"/>
          </p:cNvSpPr>
          <p:nvPr>
            <p:ph type="dt" sz="half" idx="10"/>
          </p:nvPr>
        </p:nvSpPr>
        <p:spPr/>
        <p:txBody>
          <a:bodyPr/>
          <a:lstStyle/>
          <a:p>
            <a:fld id="{9712839F-604F-4EE4-9C64-C8C36D4B7A82}" type="datetimeFigureOut">
              <a:rPr lang="en-US" smtClean="0"/>
              <a:t>4/29/2021</a:t>
            </a:fld>
            <a:endParaRPr lang="en-US"/>
          </a:p>
        </p:txBody>
      </p:sp>
      <p:sp>
        <p:nvSpPr>
          <p:cNvPr id="5" name="Footer Placeholder 4">
            <a:extLst>
              <a:ext uri="{FF2B5EF4-FFF2-40B4-BE49-F238E27FC236}">
                <a16:creationId xmlns:a16="http://schemas.microsoft.com/office/drawing/2014/main" id="{A5937572-9171-4A4E-8F53-92BBB6C476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1D5B06-EAA5-4999-9A69-01FB1D23F7BE}"/>
              </a:ext>
            </a:extLst>
          </p:cNvPr>
          <p:cNvSpPr>
            <a:spLocks noGrp="1"/>
          </p:cNvSpPr>
          <p:nvPr>
            <p:ph type="sldNum" sz="quarter" idx="12"/>
          </p:nvPr>
        </p:nvSpPr>
        <p:spPr/>
        <p:txBody>
          <a:bodyPr/>
          <a:lstStyle/>
          <a:p>
            <a:fld id="{79C71647-6DA6-4E51-B4D2-82B5F2F3B52B}" type="slidenum">
              <a:rPr lang="en-US" smtClean="0"/>
              <a:t>‹#›</a:t>
            </a:fld>
            <a:endParaRPr lang="en-US"/>
          </a:p>
        </p:txBody>
      </p:sp>
    </p:spTree>
    <p:extLst>
      <p:ext uri="{BB962C8B-B14F-4D97-AF65-F5344CB8AC3E}">
        <p14:creationId xmlns:p14="http://schemas.microsoft.com/office/powerpoint/2010/main" val="3655710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17ED6-A0E8-4D7C-9559-D779FAC2471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02F1A7D-B859-481B-BAB7-7E810A87E1A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10D1F9-B0C0-4A4A-A474-79D3BA4E4EBD}"/>
              </a:ext>
            </a:extLst>
          </p:cNvPr>
          <p:cNvSpPr>
            <a:spLocks noGrp="1"/>
          </p:cNvSpPr>
          <p:nvPr>
            <p:ph type="dt" sz="half" idx="10"/>
          </p:nvPr>
        </p:nvSpPr>
        <p:spPr/>
        <p:txBody>
          <a:bodyPr/>
          <a:lstStyle/>
          <a:p>
            <a:fld id="{9712839F-604F-4EE4-9C64-C8C36D4B7A82}" type="datetimeFigureOut">
              <a:rPr lang="en-US" smtClean="0"/>
              <a:t>4/29/2021</a:t>
            </a:fld>
            <a:endParaRPr lang="en-US"/>
          </a:p>
        </p:txBody>
      </p:sp>
      <p:sp>
        <p:nvSpPr>
          <p:cNvPr id="5" name="Footer Placeholder 4">
            <a:extLst>
              <a:ext uri="{FF2B5EF4-FFF2-40B4-BE49-F238E27FC236}">
                <a16:creationId xmlns:a16="http://schemas.microsoft.com/office/drawing/2014/main" id="{7FB32035-A258-453D-AD10-E15E50EE34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53D8A4-8A89-4EA8-9DE6-3F4383A29301}"/>
              </a:ext>
            </a:extLst>
          </p:cNvPr>
          <p:cNvSpPr>
            <a:spLocks noGrp="1"/>
          </p:cNvSpPr>
          <p:nvPr>
            <p:ph type="sldNum" sz="quarter" idx="12"/>
          </p:nvPr>
        </p:nvSpPr>
        <p:spPr/>
        <p:txBody>
          <a:bodyPr/>
          <a:lstStyle/>
          <a:p>
            <a:fld id="{79C71647-6DA6-4E51-B4D2-82B5F2F3B52B}" type="slidenum">
              <a:rPr lang="en-US" smtClean="0"/>
              <a:t>‹#›</a:t>
            </a:fld>
            <a:endParaRPr lang="en-US"/>
          </a:p>
        </p:txBody>
      </p:sp>
    </p:spTree>
    <p:extLst>
      <p:ext uri="{BB962C8B-B14F-4D97-AF65-F5344CB8AC3E}">
        <p14:creationId xmlns:p14="http://schemas.microsoft.com/office/powerpoint/2010/main" val="203570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DEFFB5-2B74-4D91-BB23-69ED93A93D4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29C3086-4D9B-46FC-A74C-7E19DC53029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F9EA57-C92B-4E71-AD72-D6D47DE6617C}"/>
              </a:ext>
            </a:extLst>
          </p:cNvPr>
          <p:cNvSpPr>
            <a:spLocks noGrp="1"/>
          </p:cNvSpPr>
          <p:nvPr>
            <p:ph type="dt" sz="half" idx="10"/>
          </p:nvPr>
        </p:nvSpPr>
        <p:spPr/>
        <p:txBody>
          <a:bodyPr/>
          <a:lstStyle/>
          <a:p>
            <a:fld id="{9712839F-604F-4EE4-9C64-C8C36D4B7A82}" type="datetimeFigureOut">
              <a:rPr lang="en-US" smtClean="0"/>
              <a:t>4/29/2021</a:t>
            </a:fld>
            <a:endParaRPr lang="en-US"/>
          </a:p>
        </p:txBody>
      </p:sp>
      <p:sp>
        <p:nvSpPr>
          <p:cNvPr id="5" name="Footer Placeholder 4">
            <a:extLst>
              <a:ext uri="{FF2B5EF4-FFF2-40B4-BE49-F238E27FC236}">
                <a16:creationId xmlns:a16="http://schemas.microsoft.com/office/drawing/2014/main" id="{E880B6C9-E8DE-43DA-A499-18BBEE510D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E30DB5-938C-4BBA-AEA7-BF49F14DFC1D}"/>
              </a:ext>
            </a:extLst>
          </p:cNvPr>
          <p:cNvSpPr>
            <a:spLocks noGrp="1"/>
          </p:cNvSpPr>
          <p:nvPr>
            <p:ph type="sldNum" sz="quarter" idx="12"/>
          </p:nvPr>
        </p:nvSpPr>
        <p:spPr/>
        <p:txBody>
          <a:bodyPr/>
          <a:lstStyle/>
          <a:p>
            <a:fld id="{79C71647-6DA6-4E51-B4D2-82B5F2F3B52B}" type="slidenum">
              <a:rPr lang="en-US" smtClean="0"/>
              <a:t>‹#›</a:t>
            </a:fld>
            <a:endParaRPr lang="en-US"/>
          </a:p>
        </p:txBody>
      </p:sp>
    </p:spTree>
    <p:extLst>
      <p:ext uri="{BB962C8B-B14F-4D97-AF65-F5344CB8AC3E}">
        <p14:creationId xmlns:p14="http://schemas.microsoft.com/office/powerpoint/2010/main" val="1633906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AF02D-5673-43DD-8C06-B2B76CBCD2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E9AF43-07C4-4FC1-B75B-76B3F4BD33C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8471EA-7BA6-4A6A-9400-EE01B86F5C26}"/>
              </a:ext>
            </a:extLst>
          </p:cNvPr>
          <p:cNvSpPr>
            <a:spLocks noGrp="1"/>
          </p:cNvSpPr>
          <p:nvPr>
            <p:ph type="dt" sz="half" idx="10"/>
          </p:nvPr>
        </p:nvSpPr>
        <p:spPr/>
        <p:txBody>
          <a:bodyPr/>
          <a:lstStyle/>
          <a:p>
            <a:fld id="{9712839F-604F-4EE4-9C64-C8C36D4B7A82}" type="datetimeFigureOut">
              <a:rPr lang="en-US" smtClean="0"/>
              <a:t>4/29/2021</a:t>
            </a:fld>
            <a:endParaRPr lang="en-US"/>
          </a:p>
        </p:txBody>
      </p:sp>
      <p:sp>
        <p:nvSpPr>
          <p:cNvPr id="5" name="Footer Placeholder 4">
            <a:extLst>
              <a:ext uri="{FF2B5EF4-FFF2-40B4-BE49-F238E27FC236}">
                <a16:creationId xmlns:a16="http://schemas.microsoft.com/office/drawing/2014/main" id="{0D243FFD-D865-4221-B925-F318205D9A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7CA964-3D93-4DD5-A4FE-127F5B41FC86}"/>
              </a:ext>
            </a:extLst>
          </p:cNvPr>
          <p:cNvSpPr>
            <a:spLocks noGrp="1"/>
          </p:cNvSpPr>
          <p:nvPr>
            <p:ph type="sldNum" sz="quarter" idx="12"/>
          </p:nvPr>
        </p:nvSpPr>
        <p:spPr/>
        <p:txBody>
          <a:bodyPr/>
          <a:lstStyle/>
          <a:p>
            <a:fld id="{79C71647-6DA6-4E51-B4D2-82B5F2F3B52B}" type="slidenum">
              <a:rPr lang="en-US" smtClean="0"/>
              <a:t>‹#›</a:t>
            </a:fld>
            <a:endParaRPr lang="en-US"/>
          </a:p>
        </p:txBody>
      </p:sp>
    </p:spTree>
    <p:extLst>
      <p:ext uri="{BB962C8B-B14F-4D97-AF65-F5344CB8AC3E}">
        <p14:creationId xmlns:p14="http://schemas.microsoft.com/office/powerpoint/2010/main" val="1929250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64BAD-022E-4C53-96AE-AF6C4CCF9CB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7B61B18-1704-49AD-A3CE-3F6804BFE8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72A0869-7C72-4639-AF90-2331089BDE95}"/>
              </a:ext>
            </a:extLst>
          </p:cNvPr>
          <p:cNvSpPr>
            <a:spLocks noGrp="1"/>
          </p:cNvSpPr>
          <p:nvPr>
            <p:ph type="dt" sz="half" idx="10"/>
          </p:nvPr>
        </p:nvSpPr>
        <p:spPr/>
        <p:txBody>
          <a:bodyPr/>
          <a:lstStyle/>
          <a:p>
            <a:fld id="{9712839F-604F-4EE4-9C64-C8C36D4B7A82}" type="datetimeFigureOut">
              <a:rPr lang="en-US" smtClean="0"/>
              <a:t>4/29/2021</a:t>
            </a:fld>
            <a:endParaRPr lang="en-US"/>
          </a:p>
        </p:txBody>
      </p:sp>
      <p:sp>
        <p:nvSpPr>
          <p:cNvPr id="5" name="Footer Placeholder 4">
            <a:extLst>
              <a:ext uri="{FF2B5EF4-FFF2-40B4-BE49-F238E27FC236}">
                <a16:creationId xmlns:a16="http://schemas.microsoft.com/office/drawing/2014/main" id="{5070F483-2F4E-458A-8466-691C695E90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E8203B-1A28-4B87-9B49-8ACC707B9043}"/>
              </a:ext>
            </a:extLst>
          </p:cNvPr>
          <p:cNvSpPr>
            <a:spLocks noGrp="1"/>
          </p:cNvSpPr>
          <p:nvPr>
            <p:ph type="sldNum" sz="quarter" idx="12"/>
          </p:nvPr>
        </p:nvSpPr>
        <p:spPr/>
        <p:txBody>
          <a:bodyPr/>
          <a:lstStyle/>
          <a:p>
            <a:fld id="{79C71647-6DA6-4E51-B4D2-82B5F2F3B52B}" type="slidenum">
              <a:rPr lang="en-US" smtClean="0"/>
              <a:t>‹#›</a:t>
            </a:fld>
            <a:endParaRPr lang="en-US"/>
          </a:p>
        </p:txBody>
      </p:sp>
    </p:spTree>
    <p:extLst>
      <p:ext uri="{BB962C8B-B14F-4D97-AF65-F5344CB8AC3E}">
        <p14:creationId xmlns:p14="http://schemas.microsoft.com/office/powerpoint/2010/main" val="470449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2C7D9-DEF8-4068-94ED-27027F5195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EAD7C2-0DB9-4044-8EB4-56A45EC05CF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86EA91B-7211-41FE-8CB2-1B67C87E96A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23F4B09-2472-4819-874F-B06401106DA7}"/>
              </a:ext>
            </a:extLst>
          </p:cNvPr>
          <p:cNvSpPr>
            <a:spLocks noGrp="1"/>
          </p:cNvSpPr>
          <p:nvPr>
            <p:ph type="dt" sz="half" idx="10"/>
          </p:nvPr>
        </p:nvSpPr>
        <p:spPr/>
        <p:txBody>
          <a:bodyPr/>
          <a:lstStyle/>
          <a:p>
            <a:fld id="{9712839F-604F-4EE4-9C64-C8C36D4B7A82}" type="datetimeFigureOut">
              <a:rPr lang="en-US" smtClean="0"/>
              <a:t>4/29/2021</a:t>
            </a:fld>
            <a:endParaRPr lang="en-US"/>
          </a:p>
        </p:txBody>
      </p:sp>
      <p:sp>
        <p:nvSpPr>
          <p:cNvPr id="6" name="Footer Placeholder 5">
            <a:extLst>
              <a:ext uri="{FF2B5EF4-FFF2-40B4-BE49-F238E27FC236}">
                <a16:creationId xmlns:a16="http://schemas.microsoft.com/office/drawing/2014/main" id="{8ABF6D4F-33D8-4C1D-AB37-443945F0D4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2F0D2D-0152-48E9-984C-E138EFD15111}"/>
              </a:ext>
            </a:extLst>
          </p:cNvPr>
          <p:cNvSpPr>
            <a:spLocks noGrp="1"/>
          </p:cNvSpPr>
          <p:nvPr>
            <p:ph type="sldNum" sz="quarter" idx="12"/>
          </p:nvPr>
        </p:nvSpPr>
        <p:spPr/>
        <p:txBody>
          <a:bodyPr/>
          <a:lstStyle/>
          <a:p>
            <a:fld id="{79C71647-6DA6-4E51-B4D2-82B5F2F3B52B}" type="slidenum">
              <a:rPr lang="en-US" smtClean="0"/>
              <a:t>‹#›</a:t>
            </a:fld>
            <a:endParaRPr lang="en-US"/>
          </a:p>
        </p:txBody>
      </p:sp>
    </p:spTree>
    <p:extLst>
      <p:ext uri="{BB962C8B-B14F-4D97-AF65-F5344CB8AC3E}">
        <p14:creationId xmlns:p14="http://schemas.microsoft.com/office/powerpoint/2010/main" val="3559417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6072C-6E50-432A-AF86-E1CFC12AF8A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C444C63-56D3-460D-BE87-3F012543F3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1A869DB-89F0-4063-AF9F-B5ECDE56EE7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81F687B-252A-4CEB-A7D0-C12CC6D5A0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B85814F-87A8-4B5D-8D82-03CCBFAFD4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31AB901-30E4-42B0-B275-5C1AA746033D}"/>
              </a:ext>
            </a:extLst>
          </p:cNvPr>
          <p:cNvSpPr>
            <a:spLocks noGrp="1"/>
          </p:cNvSpPr>
          <p:nvPr>
            <p:ph type="dt" sz="half" idx="10"/>
          </p:nvPr>
        </p:nvSpPr>
        <p:spPr/>
        <p:txBody>
          <a:bodyPr/>
          <a:lstStyle/>
          <a:p>
            <a:fld id="{9712839F-604F-4EE4-9C64-C8C36D4B7A82}" type="datetimeFigureOut">
              <a:rPr lang="en-US" smtClean="0"/>
              <a:t>4/29/2021</a:t>
            </a:fld>
            <a:endParaRPr lang="en-US"/>
          </a:p>
        </p:txBody>
      </p:sp>
      <p:sp>
        <p:nvSpPr>
          <p:cNvPr id="8" name="Footer Placeholder 7">
            <a:extLst>
              <a:ext uri="{FF2B5EF4-FFF2-40B4-BE49-F238E27FC236}">
                <a16:creationId xmlns:a16="http://schemas.microsoft.com/office/drawing/2014/main" id="{BD5D7A7A-1B8B-4145-BCDC-720D305C201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2AA0528-FD6F-40B2-A658-9E6AB19BF7C0}"/>
              </a:ext>
            </a:extLst>
          </p:cNvPr>
          <p:cNvSpPr>
            <a:spLocks noGrp="1"/>
          </p:cNvSpPr>
          <p:nvPr>
            <p:ph type="sldNum" sz="quarter" idx="12"/>
          </p:nvPr>
        </p:nvSpPr>
        <p:spPr/>
        <p:txBody>
          <a:bodyPr/>
          <a:lstStyle/>
          <a:p>
            <a:fld id="{79C71647-6DA6-4E51-B4D2-82B5F2F3B52B}" type="slidenum">
              <a:rPr lang="en-US" smtClean="0"/>
              <a:t>‹#›</a:t>
            </a:fld>
            <a:endParaRPr lang="en-US"/>
          </a:p>
        </p:txBody>
      </p:sp>
    </p:spTree>
    <p:extLst>
      <p:ext uri="{BB962C8B-B14F-4D97-AF65-F5344CB8AC3E}">
        <p14:creationId xmlns:p14="http://schemas.microsoft.com/office/powerpoint/2010/main" val="4170601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FD44C-6E88-45CF-B4F0-1F147BA49F4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EB61F2F-00EB-48E9-841F-F5D9144115FC}"/>
              </a:ext>
            </a:extLst>
          </p:cNvPr>
          <p:cNvSpPr>
            <a:spLocks noGrp="1"/>
          </p:cNvSpPr>
          <p:nvPr>
            <p:ph type="dt" sz="half" idx="10"/>
          </p:nvPr>
        </p:nvSpPr>
        <p:spPr/>
        <p:txBody>
          <a:bodyPr/>
          <a:lstStyle/>
          <a:p>
            <a:fld id="{9712839F-604F-4EE4-9C64-C8C36D4B7A82}" type="datetimeFigureOut">
              <a:rPr lang="en-US" smtClean="0"/>
              <a:t>4/29/2021</a:t>
            </a:fld>
            <a:endParaRPr lang="en-US"/>
          </a:p>
        </p:txBody>
      </p:sp>
      <p:sp>
        <p:nvSpPr>
          <p:cNvPr id="4" name="Footer Placeholder 3">
            <a:extLst>
              <a:ext uri="{FF2B5EF4-FFF2-40B4-BE49-F238E27FC236}">
                <a16:creationId xmlns:a16="http://schemas.microsoft.com/office/drawing/2014/main" id="{D7DA8242-1261-44CE-86B9-9B385372B2A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628A8D6-14B6-45B1-8CA5-A0227B8123BD}"/>
              </a:ext>
            </a:extLst>
          </p:cNvPr>
          <p:cNvSpPr>
            <a:spLocks noGrp="1"/>
          </p:cNvSpPr>
          <p:nvPr>
            <p:ph type="sldNum" sz="quarter" idx="12"/>
          </p:nvPr>
        </p:nvSpPr>
        <p:spPr/>
        <p:txBody>
          <a:bodyPr/>
          <a:lstStyle/>
          <a:p>
            <a:fld id="{79C71647-6DA6-4E51-B4D2-82B5F2F3B52B}" type="slidenum">
              <a:rPr lang="en-US" smtClean="0"/>
              <a:t>‹#›</a:t>
            </a:fld>
            <a:endParaRPr lang="en-US"/>
          </a:p>
        </p:txBody>
      </p:sp>
    </p:spTree>
    <p:extLst>
      <p:ext uri="{BB962C8B-B14F-4D97-AF65-F5344CB8AC3E}">
        <p14:creationId xmlns:p14="http://schemas.microsoft.com/office/powerpoint/2010/main" val="1129604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20A272-C23B-49CB-9705-3A9FBD532E32}"/>
              </a:ext>
            </a:extLst>
          </p:cNvPr>
          <p:cNvSpPr>
            <a:spLocks noGrp="1"/>
          </p:cNvSpPr>
          <p:nvPr>
            <p:ph type="dt" sz="half" idx="10"/>
          </p:nvPr>
        </p:nvSpPr>
        <p:spPr/>
        <p:txBody>
          <a:bodyPr/>
          <a:lstStyle/>
          <a:p>
            <a:fld id="{9712839F-604F-4EE4-9C64-C8C36D4B7A82}" type="datetimeFigureOut">
              <a:rPr lang="en-US" smtClean="0"/>
              <a:t>4/29/2021</a:t>
            </a:fld>
            <a:endParaRPr lang="en-US"/>
          </a:p>
        </p:txBody>
      </p:sp>
      <p:sp>
        <p:nvSpPr>
          <p:cNvPr id="3" name="Footer Placeholder 2">
            <a:extLst>
              <a:ext uri="{FF2B5EF4-FFF2-40B4-BE49-F238E27FC236}">
                <a16:creationId xmlns:a16="http://schemas.microsoft.com/office/drawing/2014/main" id="{C7EB3EF2-2A75-428C-9D3F-304A5AEB27A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B8102E9-6E41-47A3-B97C-8E57E7FFAA29}"/>
              </a:ext>
            </a:extLst>
          </p:cNvPr>
          <p:cNvSpPr>
            <a:spLocks noGrp="1"/>
          </p:cNvSpPr>
          <p:nvPr>
            <p:ph type="sldNum" sz="quarter" idx="12"/>
          </p:nvPr>
        </p:nvSpPr>
        <p:spPr/>
        <p:txBody>
          <a:bodyPr/>
          <a:lstStyle/>
          <a:p>
            <a:fld id="{79C71647-6DA6-4E51-B4D2-82B5F2F3B52B}" type="slidenum">
              <a:rPr lang="en-US" smtClean="0"/>
              <a:t>‹#›</a:t>
            </a:fld>
            <a:endParaRPr lang="en-US"/>
          </a:p>
        </p:txBody>
      </p:sp>
    </p:spTree>
    <p:extLst>
      <p:ext uri="{BB962C8B-B14F-4D97-AF65-F5344CB8AC3E}">
        <p14:creationId xmlns:p14="http://schemas.microsoft.com/office/powerpoint/2010/main" val="932633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1B702-B8E1-4EF6-BB0E-D7ABD58B5F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B0D95A1-B1ED-4F3D-ADA1-3B5F5D2E0A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CE0E8C9-8CE6-42C8-925E-55337631E6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36D02F-4ABF-412E-AFFF-FDF765A3B0A8}"/>
              </a:ext>
            </a:extLst>
          </p:cNvPr>
          <p:cNvSpPr>
            <a:spLocks noGrp="1"/>
          </p:cNvSpPr>
          <p:nvPr>
            <p:ph type="dt" sz="half" idx="10"/>
          </p:nvPr>
        </p:nvSpPr>
        <p:spPr/>
        <p:txBody>
          <a:bodyPr/>
          <a:lstStyle/>
          <a:p>
            <a:fld id="{9712839F-604F-4EE4-9C64-C8C36D4B7A82}" type="datetimeFigureOut">
              <a:rPr lang="en-US" smtClean="0"/>
              <a:t>4/29/2021</a:t>
            </a:fld>
            <a:endParaRPr lang="en-US"/>
          </a:p>
        </p:txBody>
      </p:sp>
      <p:sp>
        <p:nvSpPr>
          <p:cNvPr id="6" name="Footer Placeholder 5">
            <a:extLst>
              <a:ext uri="{FF2B5EF4-FFF2-40B4-BE49-F238E27FC236}">
                <a16:creationId xmlns:a16="http://schemas.microsoft.com/office/drawing/2014/main" id="{20C01162-B8AE-43CD-B707-7ED3A16B0A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BD063F-13B6-4740-94CB-4BA774D1F61A}"/>
              </a:ext>
            </a:extLst>
          </p:cNvPr>
          <p:cNvSpPr>
            <a:spLocks noGrp="1"/>
          </p:cNvSpPr>
          <p:nvPr>
            <p:ph type="sldNum" sz="quarter" idx="12"/>
          </p:nvPr>
        </p:nvSpPr>
        <p:spPr/>
        <p:txBody>
          <a:bodyPr/>
          <a:lstStyle/>
          <a:p>
            <a:fld id="{79C71647-6DA6-4E51-B4D2-82B5F2F3B52B}" type="slidenum">
              <a:rPr lang="en-US" smtClean="0"/>
              <a:t>‹#›</a:t>
            </a:fld>
            <a:endParaRPr lang="en-US"/>
          </a:p>
        </p:txBody>
      </p:sp>
    </p:spTree>
    <p:extLst>
      <p:ext uri="{BB962C8B-B14F-4D97-AF65-F5344CB8AC3E}">
        <p14:creationId xmlns:p14="http://schemas.microsoft.com/office/powerpoint/2010/main" val="2488769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8A0A7-E87D-44CF-BFA5-3769A415D4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78675BA-898B-4C60-BB85-5748D98F613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CEEC9C4-B7EC-4C09-B1D5-FBF5284680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01316E-4B61-4750-9C98-C98CC723B43C}"/>
              </a:ext>
            </a:extLst>
          </p:cNvPr>
          <p:cNvSpPr>
            <a:spLocks noGrp="1"/>
          </p:cNvSpPr>
          <p:nvPr>
            <p:ph type="dt" sz="half" idx="10"/>
          </p:nvPr>
        </p:nvSpPr>
        <p:spPr/>
        <p:txBody>
          <a:bodyPr/>
          <a:lstStyle/>
          <a:p>
            <a:fld id="{9712839F-604F-4EE4-9C64-C8C36D4B7A82}" type="datetimeFigureOut">
              <a:rPr lang="en-US" smtClean="0"/>
              <a:t>4/29/2021</a:t>
            </a:fld>
            <a:endParaRPr lang="en-US"/>
          </a:p>
        </p:txBody>
      </p:sp>
      <p:sp>
        <p:nvSpPr>
          <p:cNvPr id="6" name="Footer Placeholder 5">
            <a:extLst>
              <a:ext uri="{FF2B5EF4-FFF2-40B4-BE49-F238E27FC236}">
                <a16:creationId xmlns:a16="http://schemas.microsoft.com/office/drawing/2014/main" id="{D936DA88-8832-4EF6-B865-6A45781827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D88559-2F18-4254-AA17-ABE9809BA713}"/>
              </a:ext>
            </a:extLst>
          </p:cNvPr>
          <p:cNvSpPr>
            <a:spLocks noGrp="1"/>
          </p:cNvSpPr>
          <p:nvPr>
            <p:ph type="sldNum" sz="quarter" idx="12"/>
          </p:nvPr>
        </p:nvSpPr>
        <p:spPr/>
        <p:txBody>
          <a:bodyPr/>
          <a:lstStyle/>
          <a:p>
            <a:fld id="{79C71647-6DA6-4E51-B4D2-82B5F2F3B52B}" type="slidenum">
              <a:rPr lang="en-US" smtClean="0"/>
              <a:t>‹#›</a:t>
            </a:fld>
            <a:endParaRPr lang="en-US"/>
          </a:p>
        </p:txBody>
      </p:sp>
    </p:spTree>
    <p:extLst>
      <p:ext uri="{BB962C8B-B14F-4D97-AF65-F5344CB8AC3E}">
        <p14:creationId xmlns:p14="http://schemas.microsoft.com/office/powerpoint/2010/main" val="2815120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FD71D8-C48D-442F-9F6A-307FBCF650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8A5D63F-8A70-4D2A-A4F1-C3E77FA99C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8E0C65-70FD-4791-A274-B10B7D40AA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12839F-604F-4EE4-9C64-C8C36D4B7A82}" type="datetimeFigureOut">
              <a:rPr lang="en-US" smtClean="0"/>
              <a:t>4/29/2021</a:t>
            </a:fld>
            <a:endParaRPr lang="en-US"/>
          </a:p>
        </p:txBody>
      </p:sp>
      <p:sp>
        <p:nvSpPr>
          <p:cNvPr id="5" name="Footer Placeholder 4">
            <a:extLst>
              <a:ext uri="{FF2B5EF4-FFF2-40B4-BE49-F238E27FC236}">
                <a16:creationId xmlns:a16="http://schemas.microsoft.com/office/drawing/2014/main" id="{90E73940-E9DD-4515-82D5-B0B0760048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62121A-B84E-4C8E-8E6B-0840B5DFEC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C71647-6DA6-4E51-B4D2-82B5F2F3B52B}" type="slidenum">
              <a:rPr lang="en-US" smtClean="0"/>
              <a:t>‹#›</a:t>
            </a:fld>
            <a:endParaRPr lang="en-US"/>
          </a:p>
        </p:txBody>
      </p:sp>
    </p:spTree>
    <p:extLst>
      <p:ext uri="{BB962C8B-B14F-4D97-AF65-F5344CB8AC3E}">
        <p14:creationId xmlns:p14="http://schemas.microsoft.com/office/powerpoint/2010/main" val="28801455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jpeg"/><Relationship Id="rId1" Type="http://schemas.openxmlformats.org/officeDocument/2006/relationships/slideLayout" Target="../slideLayouts/slideLayout1.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2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36.png"/><Relationship Id="rId4" Type="http://schemas.openxmlformats.org/officeDocument/2006/relationships/image" Target="../media/image35.jpe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mailto:WECOD@BooneCountyMO.org"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6EEE8F5-1985-4483-867E-D4CD6EEEE369}"/>
              </a:ext>
            </a:extLst>
          </p:cNvPr>
          <p:cNvSpPr>
            <a:spLocks noGrp="1"/>
          </p:cNvSpPr>
          <p:nvPr>
            <p:ph type="ctrTitle"/>
          </p:nvPr>
        </p:nvSpPr>
        <p:spPr>
          <a:xfrm>
            <a:off x="1194033" y="1247994"/>
            <a:ext cx="9803934" cy="2387600"/>
          </a:xfrm>
        </p:spPr>
        <p:txBody>
          <a:bodyPr>
            <a:normAutofit fontScale="90000"/>
          </a:bodyPr>
          <a:lstStyle/>
          <a:p>
            <a:r>
              <a:rPr lang="en-US" b="1" dirty="0">
                <a:latin typeface="Arial" panose="020B0604020202020204" pitchFamily="34" charset="0"/>
                <a:cs typeface="Arial" panose="020B0604020202020204" pitchFamily="34" charset="0"/>
              </a:rPr>
              <a:t>Wind Farm Regulations 2021 </a:t>
            </a:r>
            <a:r>
              <a:rPr lang="en-US" dirty="0">
                <a:latin typeface="Arial" panose="020B0604020202020204" pitchFamily="34" charset="0"/>
                <a:cs typeface="Arial" panose="020B0604020202020204" pitchFamily="34" charset="0"/>
              </a:rPr>
              <a:t>Public Hearing Presentation</a:t>
            </a:r>
          </a:p>
        </p:txBody>
      </p:sp>
      <p:sp>
        <p:nvSpPr>
          <p:cNvPr id="5" name="Subtitle 4">
            <a:extLst>
              <a:ext uri="{FF2B5EF4-FFF2-40B4-BE49-F238E27FC236}">
                <a16:creationId xmlns:a16="http://schemas.microsoft.com/office/drawing/2014/main" id="{54095F2C-1A40-454F-A8AC-3EDE48548DE8}"/>
              </a:ext>
            </a:extLst>
          </p:cNvPr>
          <p:cNvSpPr>
            <a:spLocks noGrp="1"/>
          </p:cNvSpPr>
          <p:nvPr>
            <p:ph type="subTitle" idx="1"/>
          </p:nvPr>
        </p:nvSpPr>
        <p:spPr>
          <a:xfrm>
            <a:off x="1524000" y="3635594"/>
            <a:ext cx="9144000" cy="1655762"/>
          </a:xfrm>
        </p:spPr>
        <p:txBody>
          <a:bodyPr/>
          <a:lstStyle/>
          <a:p>
            <a:r>
              <a:rPr lang="en-US" dirty="0"/>
              <a:t>4/29/2021</a:t>
            </a:r>
          </a:p>
        </p:txBody>
      </p:sp>
      <p:pic>
        <p:nvPicPr>
          <p:cNvPr id="1026" name="Picture 2" descr="Home - Boone Impact Group">
            <a:extLst>
              <a:ext uri="{FF2B5EF4-FFF2-40B4-BE49-F238E27FC236}">
                <a16:creationId xmlns:a16="http://schemas.microsoft.com/office/drawing/2014/main" id="{FA56D4E5-BBA5-4C75-BADD-FC6F74E4ABAD}"/>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6693" y="141347"/>
            <a:ext cx="804819" cy="79553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58548BB-9E3E-47AB-B03E-4F4AB3654E3B}"/>
              </a:ext>
            </a:extLst>
          </p:cNvPr>
          <p:cNvSpPr txBox="1"/>
          <p:nvPr/>
        </p:nvSpPr>
        <p:spPr>
          <a:xfrm>
            <a:off x="8707272" y="6148968"/>
            <a:ext cx="3403869" cy="646331"/>
          </a:xfrm>
          <a:prstGeom prst="rect">
            <a:avLst/>
          </a:prstGeom>
          <a:noFill/>
        </p:spPr>
        <p:txBody>
          <a:bodyPr wrap="square" rtlCol="0">
            <a:spAutoFit/>
          </a:bodyPr>
          <a:lstStyle/>
          <a:p>
            <a:pPr algn="r"/>
            <a:r>
              <a:rPr lang="en-US" dirty="0"/>
              <a:t>Wind Farm Regulations 2021 </a:t>
            </a:r>
          </a:p>
          <a:p>
            <a:pPr algn="r"/>
            <a:r>
              <a:rPr lang="en-US" dirty="0"/>
              <a:t>Public Hearing Presentation</a:t>
            </a:r>
          </a:p>
        </p:txBody>
      </p:sp>
      <p:sp>
        <p:nvSpPr>
          <p:cNvPr id="6" name="TextBox 5">
            <a:extLst>
              <a:ext uri="{FF2B5EF4-FFF2-40B4-BE49-F238E27FC236}">
                <a16:creationId xmlns:a16="http://schemas.microsoft.com/office/drawing/2014/main" id="{F72E2C04-442C-421C-83A3-DF65B817BA01}"/>
              </a:ext>
            </a:extLst>
          </p:cNvPr>
          <p:cNvSpPr txBox="1"/>
          <p:nvPr/>
        </p:nvSpPr>
        <p:spPr>
          <a:xfrm>
            <a:off x="80860" y="6347321"/>
            <a:ext cx="1800191" cy="369332"/>
          </a:xfrm>
          <a:prstGeom prst="rect">
            <a:avLst/>
          </a:prstGeom>
          <a:noFill/>
        </p:spPr>
        <p:txBody>
          <a:bodyPr wrap="square" rtlCol="0">
            <a:spAutoFit/>
          </a:bodyPr>
          <a:lstStyle/>
          <a:p>
            <a:r>
              <a:rPr lang="en-US" dirty="0"/>
              <a:t>Ashland, MO</a:t>
            </a:r>
          </a:p>
        </p:txBody>
      </p:sp>
    </p:spTree>
    <p:extLst>
      <p:ext uri="{BB962C8B-B14F-4D97-AF65-F5344CB8AC3E}">
        <p14:creationId xmlns:p14="http://schemas.microsoft.com/office/powerpoint/2010/main" val="4349151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4" name="Picture 3" descr="Diagram, schematic&#10;&#10;Description automatically generated">
            <a:extLst>
              <a:ext uri="{FF2B5EF4-FFF2-40B4-BE49-F238E27FC236}">
                <a16:creationId xmlns:a16="http://schemas.microsoft.com/office/drawing/2014/main" id="{C998552E-B89F-4843-9145-D5E89B4478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807" y="2140599"/>
            <a:ext cx="3913100" cy="3927513"/>
          </a:xfrm>
          <a:prstGeom prst="rect">
            <a:avLst/>
          </a:prstGeom>
        </p:spPr>
      </p:pic>
      <p:sp>
        <p:nvSpPr>
          <p:cNvPr id="5" name="Subtitle 4">
            <a:extLst>
              <a:ext uri="{FF2B5EF4-FFF2-40B4-BE49-F238E27FC236}">
                <a16:creationId xmlns:a16="http://schemas.microsoft.com/office/drawing/2014/main" id="{54095F2C-1A40-454F-A8AC-3EDE48548DE8}"/>
              </a:ext>
            </a:extLst>
          </p:cNvPr>
          <p:cNvSpPr>
            <a:spLocks noGrp="1"/>
          </p:cNvSpPr>
          <p:nvPr>
            <p:ph type="subTitle" idx="1"/>
          </p:nvPr>
        </p:nvSpPr>
        <p:spPr>
          <a:xfrm>
            <a:off x="1351267" y="287384"/>
            <a:ext cx="8286011" cy="649496"/>
          </a:xfrm>
        </p:spPr>
        <p:txBody>
          <a:bodyPr/>
          <a:lstStyle/>
          <a:p>
            <a:pPr algn="l"/>
            <a:r>
              <a:rPr lang="en-US" sz="4000" b="1" dirty="0">
                <a:latin typeface="Arial" panose="020B0604020202020204" pitchFamily="34" charset="0"/>
                <a:cs typeface="Arial" panose="020B0604020202020204" pitchFamily="34" charset="0"/>
              </a:rPr>
              <a:t>WECOD </a:t>
            </a:r>
            <a:r>
              <a:rPr lang="en-US" dirty="0">
                <a:latin typeface="Arial" panose="020B0604020202020204" pitchFamily="34" charset="0"/>
                <a:cs typeface="Arial" panose="020B0604020202020204" pitchFamily="34" charset="0"/>
              </a:rPr>
              <a:t>(Wind Energy Conversion Overlay District)</a:t>
            </a:r>
          </a:p>
          <a:p>
            <a:pPr algn="l"/>
            <a:endParaRPr lang="en-US"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658548BB-9E3E-47AB-B03E-4F4AB3654E3B}"/>
              </a:ext>
            </a:extLst>
          </p:cNvPr>
          <p:cNvSpPr txBox="1"/>
          <p:nvPr/>
        </p:nvSpPr>
        <p:spPr>
          <a:xfrm>
            <a:off x="8705461" y="6148968"/>
            <a:ext cx="3405680" cy="646331"/>
          </a:xfrm>
          <a:prstGeom prst="rect">
            <a:avLst/>
          </a:prstGeom>
          <a:noFill/>
        </p:spPr>
        <p:txBody>
          <a:bodyPr wrap="square" rtlCol="0">
            <a:spAutoFit/>
          </a:bodyPr>
          <a:lstStyle/>
          <a:p>
            <a:pPr algn="r"/>
            <a:r>
              <a:rPr lang="en-US" dirty="0">
                <a:solidFill>
                  <a:schemeClr val="bg1">
                    <a:lumMod val="75000"/>
                  </a:schemeClr>
                </a:solidFill>
              </a:rPr>
              <a:t>Wind Farm Regulations 2021 </a:t>
            </a:r>
          </a:p>
          <a:p>
            <a:pPr algn="r"/>
            <a:r>
              <a:rPr lang="en-US" dirty="0">
                <a:solidFill>
                  <a:schemeClr val="bg1">
                    <a:lumMod val="75000"/>
                  </a:schemeClr>
                </a:solidFill>
              </a:rPr>
              <a:t>Public Hearing Presentation</a:t>
            </a:r>
          </a:p>
        </p:txBody>
      </p:sp>
      <p:pic>
        <p:nvPicPr>
          <p:cNvPr id="6" name="Picture 2" descr="Home - Boone Impact Group">
            <a:extLst>
              <a:ext uri="{FF2B5EF4-FFF2-40B4-BE49-F238E27FC236}">
                <a16:creationId xmlns:a16="http://schemas.microsoft.com/office/drawing/2014/main" id="{F2790FEC-EDF7-45FF-A65C-2BBF33F2D06F}"/>
              </a:ext>
            </a:extLst>
          </p:cNvPr>
          <p:cNvPicPr>
            <a:picLocks noChangeAspect="1" noChangeArrowheads="1"/>
          </p:cNvPicPr>
          <p:nvPr/>
        </p:nvPicPr>
        <p:blipFill>
          <a:blip r:embed="rId3">
            <a:clrChange>
              <a:clrFrom>
                <a:srgbClr val="FFFFFF"/>
              </a:clrFrom>
              <a:clrTo>
                <a:srgbClr val="FFFFFF">
                  <a:alpha val="0"/>
                </a:srgbClr>
              </a:clrTo>
            </a:clrChange>
            <a:alphaModFix amt="50000"/>
            <a:extLst>
              <a:ext uri="{28A0092B-C50C-407E-A947-70E740481C1C}">
                <a14:useLocalDpi xmlns:a14="http://schemas.microsoft.com/office/drawing/2010/main" val="0"/>
              </a:ext>
            </a:extLst>
          </a:blip>
          <a:srcRect/>
          <a:stretch>
            <a:fillRect/>
          </a:stretch>
        </p:blipFill>
        <p:spPr bwMode="auto">
          <a:xfrm>
            <a:off x="176693" y="141347"/>
            <a:ext cx="804819" cy="79553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247B75F-664C-4C90-ADF2-85BAACC77052}"/>
              </a:ext>
            </a:extLst>
          </p:cNvPr>
          <p:cNvSpPr txBox="1"/>
          <p:nvPr/>
        </p:nvSpPr>
        <p:spPr>
          <a:xfrm>
            <a:off x="236929" y="1367246"/>
            <a:ext cx="1489165" cy="369332"/>
          </a:xfrm>
          <a:prstGeom prst="rect">
            <a:avLst/>
          </a:prstGeom>
          <a:noFill/>
        </p:spPr>
        <p:txBody>
          <a:bodyPr wrap="square" rtlCol="0">
            <a:spAutoFit/>
          </a:bodyPr>
          <a:lstStyle/>
          <a:p>
            <a:r>
              <a:rPr lang="en-US" b="1" dirty="0"/>
              <a:t>Example:</a:t>
            </a:r>
          </a:p>
        </p:txBody>
      </p:sp>
      <p:sp>
        <p:nvSpPr>
          <p:cNvPr id="10" name="TextBox 9">
            <a:extLst>
              <a:ext uri="{FF2B5EF4-FFF2-40B4-BE49-F238E27FC236}">
                <a16:creationId xmlns:a16="http://schemas.microsoft.com/office/drawing/2014/main" id="{42044DD9-C491-41B3-87DC-E7205A8D2CB6}"/>
              </a:ext>
            </a:extLst>
          </p:cNvPr>
          <p:cNvSpPr txBox="1"/>
          <p:nvPr/>
        </p:nvSpPr>
        <p:spPr>
          <a:xfrm>
            <a:off x="1567073" y="1274913"/>
            <a:ext cx="7387741" cy="646331"/>
          </a:xfrm>
          <a:prstGeom prst="rect">
            <a:avLst/>
          </a:prstGeom>
          <a:noFill/>
        </p:spPr>
        <p:txBody>
          <a:bodyPr wrap="square" rtlCol="0">
            <a:spAutoFit/>
          </a:bodyPr>
          <a:lstStyle/>
          <a:p>
            <a:r>
              <a:rPr lang="en-US" dirty="0"/>
              <a:t>Farmer </a:t>
            </a:r>
            <a:r>
              <a:rPr lang="en-US" b="1" dirty="0">
                <a:solidFill>
                  <a:srgbClr val="7030A0"/>
                </a:solidFill>
              </a:rPr>
              <a:t>STAR </a:t>
            </a:r>
            <a:r>
              <a:rPr lang="en-US" dirty="0"/>
              <a:t>would need to submit a petition to the Director of Resource Management which includes the notarized signatures of:</a:t>
            </a:r>
          </a:p>
        </p:txBody>
      </p:sp>
      <p:sp>
        <p:nvSpPr>
          <p:cNvPr id="18" name="Rectangle 17">
            <a:extLst>
              <a:ext uri="{FF2B5EF4-FFF2-40B4-BE49-F238E27FC236}">
                <a16:creationId xmlns:a16="http://schemas.microsoft.com/office/drawing/2014/main" id="{BA18CD02-1569-4219-BF53-20DC860E2C21}"/>
              </a:ext>
            </a:extLst>
          </p:cNvPr>
          <p:cNvSpPr/>
          <p:nvPr/>
        </p:nvSpPr>
        <p:spPr>
          <a:xfrm>
            <a:off x="6662063" y="2188248"/>
            <a:ext cx="5268685" cy="818054"/>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1030D20-CB6A-4CEA-955E-A6B0F4C4C32E}"/>
              </a:ext>
            </a:extLst>
          </p:cNvPr>
          <p:cNvSpPr txBox="1"/>
          <p:nvPr/>
        </p:nvSpPr>
        <p:spPr>
          <a:xfrm>
            <a:off x="4676501" y="4775112"/>
            <a:ext cx="7387741" cy="1231106"/>
          </a:xfrm>
          <a:prstGeom prst="rect">
            <a:avLst/>
          </a:prstGeom>
          <a:noFill/>
        </p:spPr>
        <p:txBody>
          <a:bodyPr wrap="square" rtlCol="0">
            <a:spAutoFit/>
          </a:bodyPr>
          <a:lstStyle/>
          <a:p>
            <a:r>
              <a:rPr lang="en-US" b="1" dirty="0"/>
              <a:t>Equation: </a:t>
            </a:r>
          </a:p>
          <a:p>
            <a:r>
              <a:rPr lang="en-US" dirty="0"/>
              <a:t>Primary District includes: 640 Acres</a:t>
            </a:r>
          </a:p>
          <a:p>
            <a:endParaRPr lang="en-US" dirty="0"/>
          </a:p>
          <a:p>
            <a:r>
              <a:rPr lang="en-US" dirty="0"/>
              <a:t>640 x 75% = </a:t>
            </a:r>
            <a:r>
              <a:rPr lang="en-US" sz="2000" b="1" dirty="0"/>
              <a:t>480</a:t>
            </a:r>
            <a:r>
              <a:rPr lang="en-US" dirty="0"/>
              <a:t> Acres ~ Petition signers must own at least 480 Acres</a:t>
            </a:r>
          </a:p>
        </p:txBody>
      </p:sp>
      <p:cxnSp>
        <p:nvCxnSpPr>
          <p:cNvPr id="22" name="Straight Connector 21">
            <a:extLst>
              <a:ext uri="{FF2B5EF4-FFF2-40B4-BE49-F238E27FC236}">
                <a16:creationId xmlns:a16="http://schemas.microsoft.com/office/drawing/2014/main" id="{48B7A17D-E7B7-4E2D-90DA-3AF379CA2138}"/>
              </a:ext>
            </a:extLst>
          </p:cNvPr>
          <p:cNvCxnSpPr/>
          <p:nvPr/>
        </p:nvCxnSpPr>
        <p:spPr>
          <a:xfrm>
            <a:off x="8964542" y="5914814"/>
            <a:ext cx="60089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8" name="Picture 7" descr="A picture containing text, device, gauge&#10;&#10;Description automatically generated">
            <a:extLst>
              <a:ext uri="{FF2B5EF4-FFF2-40B4-BE49-F238E27FC236}">
                <a16:creationId xmlns:a16="http://schemas.microsoft.com/office/drawing/2014/main" id="{FCDC7585-777F-4D01-99F1-5FEC0AC37E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95937" y="2236634"/>
            <a:ext cx="5483970" cy="2396001"/>
          </a:xfrm>
          <a:prstGeom prst="rect">
            <a:avLst/>
          </a:prstGeom>
        </p:spPr>
      </p:pic>
      <p:sp>
        <p:nvSpPr>
          <p:cNvPr id="11" name="TextBox 10">
            <a:extLst>
              <a:ext uri="{FF2B5EF4-FFF2-40B4-BE49-F238E27FC236}">
                <a16:creationId xmlns:a16="http://schemas.microsoft.com/office/drawing/2014/main" id="{3B7A2B66-E7FD-4269-A517-0DD5D9DC3B52}"/>
              </a:ext>
            </a:extLst>
          </p:cNvPr>
          <p:cNvSpPr txBox="1"/>
          <p:nvPr/>
        </p:nvSpPr>
        <p:spPr>
          <a:xfrm>
            <a:off x="433301" y="6287467"/>
            <a:ext cx="5188974" cy="338554"/>
          </a:xfrm>
          <a:prstGeom prst="rect">
            <a:avLst/>
          </a:prstGeom>
          <a:noFill/>
        </p:spPr>
        <p:txBody>
          <a:bodyPr wrap="square" rtlCol="0">
            <a:spAutoFit/>
          </a:bodyPr>
          <a:lstStyle/>
          <a:p>
            <a:r>
              <a:rPr lang="en-US" sz="1600" dirty="0"/>
              <a:t>6 owners (</a:t>
            </a:r>
            <a:r>
              <a:rPr lang="en-US" sz="1600" b="1" dirty="0">
                <a:solidFill>
                  <a:srgbClr val="9E5ECE"/>
                </a:solidFill>
              </a:rPr>
              <a:t>240</a:t>
            </a:r>
            <a:r>
              <a:rPr lang="en-US" sz="1600" dirty="0"/>
              <a:t>+120+90+10+10+10) = </a:t>
            </a:r>
            <a:r>
              <a:rPr lang="en-US" sz="1600" b="1" dirty="0"/>
              <a:t>480</a:t>
            </a:r>
          </a:p>
        </p:txBody>
      </p:sp>
    </p:spTree>
    <p:extLst>
      <p:ext uri="{BB962C8B-B14F-4D97-AF65-F5344CB8AC3E}">
        <p14:creationId xmlns:p14="http://schemas.microsoft.com/office/powerpoint/2010/main" val="4987634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71A57F4B-FA43-41CB-A969-F8B91645DB45}"/>
              </a:ext>
            </a:extLst>
          </p:cNvPr>
          <p:cNvSpPr txBox="1"/>
          <p:nvPr/>
        </p:nvSpPr>
        <p:spPr>
          <a:xfrm>
            <a:off x="4685455" y="4754928"/>
            <a:ext cx="7387741" cy="1231106"/>
          </a:xfrm>
          <a:prstGeom prst="rect">
            <a:avLst/>
          </a:prstGeom>
          <a:noFill/>
        </p:spPr>
        <p:txBody>
          <a:bodyPr wrap="square" rtlCol="0">
            <a:spAutoFit/>
          </a:bodyPr>
          <a:lstStyle/>
          <a:p>
            <a:r>
              <a:rPr lang="en-US" b="1" dirty="0"/>
              <a:t>Equation</a:t>
            </a:r>
            <a:r>
              <a:rPr lang="en-US" dirty="0"/>
              <a:t>: </a:t>
            </a:r>
          </a:p>
          <a:p>
            <a:r>
              <a:rPr lang="en-US" dirty="0"/>
              <a:t>Primary District includes: 17 owners (including Farmer </a:t>
            </a:r>
            <a:r>
              <a:rPr lang="en-US" b="1" dirty="0">
                <a:solidFill>
                  <a:srgbClr val="7030A0"/>
                </a:solidFill>
              </a:rPr>
              <a:t>STAR</a:t>
            </a:r>
            <a:r>
              <a:rPr lang="en-US" dirty="0"/>
              <a:t>)</a:t>
            </a:r>
          </a:p>
          <a:p>
            <a:endParaRPr lang="en-US" dirty="0"/>
          </a:p>
          <a:p>
            <a:r>
              <a:rPr lang="en-US" dirty="0"/>
              <a:t>17 x 67% = 11.39 ~ rounds to </a:t>
            </a:r>
            <a:r>
              <a:rPr lang="en-US" sz="2000" b="1" dirty="0"/>
              <a:t>11</a:t>
            </a:r>
            <a:r>
              <a:rPr lang="en-US" dirty="0"/>
              <a:t> property-owners must sign petition</a:t>
            </a:r>
          </a:p>
        </p:txBody>
      </p:sp>
      <p:sp>
        <p:nvSpPr>
          <p:cNvPr id="5" name="Subtitle 4">
            <a:extLst>
              <a:ext uri="{FF2B5EF4-FFF2-40B4-BE49-F238E27FC236}">
                <a16:creationId xmlns:a16="http://schemas.microsoft.com/office/drawing/2014/main" id="{54095F2C-1A40-454F-A8AC-3EDE48548DE8}"/>
              </a:ext>
            </a:extLst>
          </p:cNvPr>
          <p:cNvSpPr>
            <a:spLocks noGrp="1"/>
          </p:cNvSpPr>
          <p:nvPr>
            <p:ph type="subTitle" idx="1"/>
          </p:nvPr>
        </p:nvSpPr>
        <p:spPr>
          <a:xfrm>
            <a:off x="1351267" y="287384"/>
            <a:ext cx="8286011" cy="649496"/>
          </a:xfrm>
        </p:spPr>
        <p:txBody>
          <a:bodyPr/>
          <a:lstStyle/>
          <a:p>
            <a:pPr algn="l"/>
            <a:r>
              <a:rPr lang="en-US" sz="4000" b="1" dirty="0">
                <a:latin typeface="Arial" panose="020B0604020202020204" pitchFamily="34" charset="0"/>
                <a:cs typeface="Arial" panose="020B0604020202020204" pitchFamily="34" charset="0"/>
              </a:rPr>
              <a:t>WECOD </a:t>
            </a:r>
            <a:r>
              <a:rPr lang="en-US" dirty="0">
                <a:latin typeface="Arial" panose="020B0604020202020204" pitchFamily="34" charset="0"/>
                <a:cs typeface="Arial" panose="020B0604020202020204" pitchFamily="34" charset="0"/>
              </a:rPr>
              <a:t>(Wind Energy Conversion Overlay District)</a:t>
            </a:r>
          </a:p>
          <a:p>
            <a:pPr algn="l"/>
            <a:endParaRPr lang="en-US"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658548BB-9E3E-47AB-B03E-4F4AB3654E3B}"/>
              </a:ext>
            </a:extLst>
          </p:cNvPr>
          <p:cNvSpPr txBox="1"/>
          <p:nvPr/>
        </p:nvSpPr>
        <p:spPr>
          <a:xfrm>
            <a:off x="8705461" y="6148968"/>
            <a:ext cx="3405680" cy="646331"/>
          </a:xfrm>
          <a:prstGeom prst="rect">
            <a:avLst/>
          </a:prstGeom>
          <a:noFill/>
        </p:spPr>
        <p:txBody>
          <a:bodyPr wrap="square" rtlCol="0">
            <a:spAutoFit/>
          </a:bodyPr>
          <a:lstStyle/>
          <a:p>
            <a:pPr algn="r"/>
            <a:r>
              <a:rPr lang="en-US" dirty="0">
                <a:solidFill>
                  <a:schemeClr val="bg1">
                    <a:lumMod val="75000"/>
                  </a:schemeClr>
                </a:solidFill>
              </a:rPr>
              <a:t>Wind Farm Regulations 2021 </a:t>
            </a:r>
          </a:p>
          <a:p>
            <a:pPr algn="r"/>
            <a:r>
              <a:rPr lang="en-US" dirty="0">
                <a:solidFill>
                  <a:schemeClr val="bg1">
                    <a:lumMod val="75000"/>
                  </a:schemeClr>
                </a:solidFill>
              </a:rPr>
              <a:t>Public Hearing Presentation</a:t>
            </a:r>
          </a:p>
        </p:txBody>
      </p:sp>
      <p:pic>
        <p:nvPicPr>
          <p:cNvPr id="6" name="Picture 2" descr="Home - Boone Impact Group">
            <a:extLst>
              <a:ext uri="{FF2B5EF4-FFF2-40B4-BE49-F238E27FC236}">
                <a16:creationId xmlns:a16="http://schemas.microsoft.com/office/drawing/2014/main" id="{F2790FEC-EDF7-45FF-A65C-2BBF33F2D06F}"/>
              </a:ext>
            </a:extLst>
          </p:cNvPr>
          <p:cNvPicPr>
            <a:picLocks noChangeAspect="1" noChangeArrowheads="1"/>
          </p:cNvPicPr>
          <p:nvPr/>
        </p:nvPicPr>
        <p:blipFill>
          <a:blip r:embed="rId2">
            <a:clrChange>
              <a:clrFrom>
                <a:srgbClr val="FFFFFF"/>
              </a:clrFrom>
              <a:clrTo>
                <a:srgbClr val="FFFFFF">
                  <a:alpha val="0"/>
                </a:srgbClr>
              </a:clrTo>
            </a:clrChange>
            <a:alphaModFix amt="50000"/>
            <a:extLst>
              <a:ext uri="{28A0092B-C50C-407E-A947-70E740481C1C}">
                <a14:useLocalDpi xmlns:a14="http://schemas.microsoft.com/office/drawing/2010/main" val="0"/>
              </a:ext>
            </a:extLst>
          </a:blip>
          <a:srcRect/>
          <a:stretch>
            <a:fillRect/>
          </a:stretch>
        </p:blipFill>
        <p:spPr bwMode="auto">
          <a:xfrm>
            <a:off x="176693" y="141347"/>
            <a:ext cx="804819" cy="79553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247B75F-664C-4C90-ADF2-85BAACC77052}"/>
              </a:ext>
            </a:extLst>
          </p:cNvPr>
          <p:cNvSpPr txBox="1"/>
          <p:nvPr/>
        </p:nvSpPr>
        <p:spPr>
          <a:xfrm>
            <a:off x="236929" y="1367246"/>
            <a:ext cx="1489165" cy="369332"/>
          </a:xfrm>
          <a:prstGeom prst="rect">
            <a:avLst/>
          </a:prstGeom>
          <a:noFill/>
        </p:spPr>
        <p:txBody>
          <a:bodyPr wrap="square" rtlCol="0">
            <a:spAutoFit/>
          </a:bodyPr>
          <a:lstStyle/>
          <a:p>
            <a:r>
              <a:rPr lang="en-US" b="1" dirty="0"/>
              <a:t>Example:</a:t>
            </a:r>
          </a:p>
        </p:txBody>
      </p:sp>
      <p:sp>
        <p:nvSpPr>
          <p:cNvPr id="10" name="TextBox 9">
            <a:extLst>
              <a:ext uri="{FF2B5EF4-FFF2-40B4-BE49-F238E27FC236}">
                <a16:creationId xmlns:a16="http://schemas.microsoft.com/office/drawing/2014/main" id="{42044DD9-C491-41B3-87DC-E7205A8D2CB6}"/>
              </a:ext>
            </a:extLst>
          </p:cNvPr>
          <p:cNvSpPr txBox="1"/>
          <p:nvPr/>
        </p:nvSpPr>
        <p:spPr>
          <a:xfrm>
            <a:off x="1567073" y="1274913"/>
            <a:ext cx="7387741" cy="646331"/>
          </a:xfrm>
          <a:prstGeom prst="rect">
            <a:avLst/>
          </a:prstGeom>
          <a:noFill/>
        </p:spPr>
        <p:txBody>
          <a:bodyPr wrap="square" rtlCol="0">
            <a:spAutoFit/>
          </a:bodyPr>
          <a:lstStyle/>
          <a:p>
            <a:r>
              <a:rPr lang="en-US" dirty="0"/>
              <a:t>Farmer </a:t>
            </a:r>
            <a:r>
              <a:rPr lang="en-US" b="1" dirty="0">
                <a:solidFill>
                  <a:srgbClr val="7030A0"/>
                </a:solidFill>
              </a:rPr>
              <a:t>STAR </a:t>
            </a:r>
            <a:r>
              <a:rPr lang="en-US" dirty="0"/>
              <a:t>would need to submit a petition to the Director of Resource Management which includes the notarized signatures of:</a:t>
            </a:r>
          </a:p>
        </p:txBody>
      </p:sp>
      <p:sp>
        <p:nvSpPr>
          <p:cNvPr id="18" name="Rectangle 17">
            <a:extLst>
              <a:ext uri="{FF2B5EF4-FFF2-40B4-BE49-F238E27FC236}">
                <a16:creationId xmlns:a16="http://schemas.microsoft.com/office/drawing/2014/main" id="{BA18CD02-1569-4219-BF53-20DC860E2C21}"/>
              </a:ext>
            </a:extLst>
          </p:cNvPr>
          <p:cNvSpPr/>
          <p:nvPr/>
        </p:nvSpPr>
        <p:spPr>
          <a:xfrm>
            <a:off x="6670771" y="2983382"/>
            <a:ext cx="5268685" cy="818054"/>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48B7A17D-E7B7-4E2D-90DA-3AF379CA2138}"/>
              </a:ext>
            </a:extLst>
          </p:cNvPr>
          <p:cNvCxnSpPr/>
          <p:nvPr/>
        </p:nvCxnSpPr>
        <p:spPr>
          <a:xfrm>
            <a:off x="9806299" y="5898085"/>
            <a:ext cx="60089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15" name="Picture 14" descr="A picture containing text, device, gauge&#10;&#10;Description automatically generated">
            <a:extLst>
              <a:ext uri="{FF2B5EF4-FFF2-40B4-BE49-F238E27FC236}">
                <a16:creationId xmlns:a16="http://schemas.microsoft.com/office/drawing/2014/main" id="{B9C67D93-2BB5-4A97-B6E3-CC43C4C0EE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5937" y="2236634"/>
            <a:ext cx="5483970" cy="2396001"/>
          </a:xfrm>
          <a:prstGeom prst="rect">
            <a:avLst/>
          </a:prstGeom>
        </p:spPr>
      </p:pic>
      <p:pic>
        <p:nvPicPr>
          <p:cNvPr id="4" name="Picture 3" descr="Diagram, schematic&#10;&#10;Description automatically generated">
            <a:extLst>
              <a:ext uri="{FF2B5EF4-FFF2-40B4-BE49-F238E27FC236}">
                <a16:creationId xmlns:a16="http://schemas.microsoft.com/office/drawing/2014/main" id="{62943835-F068-4291-BD24-20FA83F854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6726" y="2139948"/>
            <a:ext cx="3994308" cy="4009020"/>
          </a:xfrm>
          <a:prstGeom prst="rect">
            <a:avLst/>
          </a:prstGeom>
        </p:spPr>
      </p:pic>
    </p:spTree>
    <p:extLst>
      <p:ext uri="{BB962C8B-B14F-4D97-AF65-F5344CB8AC3E}">
        <p14:creationId xmlns:p14="http://schemas.microsoft.com/office/powerpoint/2010/main" val="19210238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54095F2C-1A40-454F-A8AC-3EDE48548DE8}"/>
              </a:ext>
            </a:extLst>
          </p:cNvPr>
          <p:cNvSpPr>
            <a:spLocks noGrp="1"/>
          </p:cNvSpPr>
          <p:nvPr>
            <p:ph type="subTitle" idx="1"/>
          </p:nvPr>
        </p:nvSpPr>
        <p:spPr>
          <a:xfrm>
            <a:off x="1351267" y="287384"/>
            <a:ext cx="8286011" cy="649496"/>
          </a:xfrm>
        </p:spPr>
        <p:txBody>
          <a:bodyPr/>
          <a:lstStyle/>
          <a:p>
            <a:pPr algn="l"/>
            <a:r>
              <a:rPr lang="en-US" sz="4000" b="1" dirty="0">
                <a:latin typeface="Arial" panose="020B0604020202020204" pitchFamily="34" charset="0"/>
                <a:cs typeface="Arial" panose="020B0604020202020204" pitchFamily="34" charset="0"/>
              </a:rPr>
              <a:t>WECOD </a:t>
            </a:r>
            <a:r>
              <a:rPr lang="en-US" dirty="0">
                <a:latin typeface="Arial" panose="020B0604020202020204" pitchFamily="34" charset="0"/>
                <a:cs typeface="Arial" panose="020B0604020202020204" pitchFamily="34" charset="0"/>
              </a:rPr>
              <a:t>(Wind Energy Conversion Overlay District)</a:t>
            </a:r>
          </a:p>
          <a:p>
            <a:pPr algn="l"/>
            <a:endParaRPr lang="en-US"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658548BB-9E3E-47AB-B03E-4F4AB3654E3B}"/>
              </a:ext>
            </a:extLst>
          </p:cNvPr>
          <p:cNvSpPr txBox="1"/>
          <p:nvPr/>
        </p:nvSpPr>
        <p:spPr>
          <a:xfrm>
            <a:off x="8705461" y="6148968"/>
            <a:ext cx="3405680" cy="646331"/>
          </a:xfrm>
          <a:prstGeom prst="rect">
            <a:avLst/>
          </a:prstGeom>
          <a:noFill/>
        </p:spPr>
        <p:txBody>
          <a:bodyPr wrap="square" rtlCol="0">
            <a:spAutoFit/>
          </a:bodyPr>
          <a:lstStyle/>
          <a:p>
            <a:pPr algn="r"/>
            <a:r>
              <a:rPr lang="en-US" dirty="0">
                <a:solidFill>
                  <a:schemeClr val="bg1">
                    <a:lumMod val="75000"/>
                  </a:schemeClr>
                </a:solidFill>
              </a:rPr>
              <a:t>Wind Farm Regulations 2021 </a:t>
            </a:r>
          </a:p>
          <a:p>
            <a:pPr algn="r"/>
            <a:r>
              <a:rPr lang="en-US" dirty="0">
                <a:solidFill>
                  <a:schemeClr val="bg1">
                    <a:lumMod val="75000"/>
                  </a:schemeClr>
                </a:solidFill>
              </a:rPr>
              <a:t>Public Hearing Presentation</a:t>
            </a:r>
          </a:p>
        </p:txBody>
      </p:sp>
      <p:pic>
        <p:nvPicPr>
          <p:cNvPr id="6" name="Picture 2" descr="Home - Boone Impact Group">
            <a:extLst>
              <a:ext uri="{FF2B5EF4-FFF2-40B4-BE49-F238E27FC236}">
                <a16:creationId xmlns:a16="http://schemas.microsoft.com/office/drawing/2014/main" id="{F2790FEC-EDF7-45FF-A65C-2BBF33F2D06F}"/>
              </a:ext>
            </a:extLst>
          </p:cNvPr>
          <p:cNvPicPr>
            <a:picLocks noChangeAspect="1" noChangeArrowheads="1"/>
          </p:cNvPicPr>
          <p:nvPr/>
        </p:nvPicPr>
        <p:blipFill>
          <a:blip r:embed="rId2">
            <a:clrChange>
              <a:clrFrom>
                <a:srgbClr val="FFFFFF"/>
              </a:clrFrom>
              <a:clrTo>
                <a:srgbClr val="FFFFFF">
                  <a:alpha val="0"/>
                </a:srgbClr>
              </a:clrTo>
            </a:clrChange>
            <a:alphaModFix amt="50000"/>
            <a:extLst>
              <a:ext uri="{28A0092B-C50C-407E-A947-70E740481C1C}">
                <a14:useLocalDpi xmlns:a14="http://schemas.microsoft.com/office/drawing/2010/main" val="0"/>
              </a:ext>
            </a:extLst>
          </a:blip>
          <a:srcRect/>
          <a:stretch>
            <a:fillRect/>
          </a:stretch>
        </p:blipFill>
        <p:spPr bwMode="auto">
          <a:xfrm>
            <a:off x="176693" y="141347"/>
            <a:ext cx="804819" cy="79553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247B75F-664C-4C90-ADF2-85BAACC77052}"/>
              </a:ext>
            </a:extLst>
          </p:cNvPr>
          <p:cNvSpPr txBox="1"/>
          <p:nvPr/>
        </p:nvSpPr>
        <p:spPr>
          <a:xfrm>
            <a:off x="236929" y="1367246"/>
            <a:ext cx="1489165" cy="369332"/>
          </a:xfrm>
          <a:prstGeom prst="rect">
            <a:avLst/>
          </a:prstGeom>
          <a:noFill/>
        </p:spPr>
        <p:txBody>
          <a:bodyPr wrap="square" rtlCol="0">
            <a:spAutoFit/>
          </a:bodyPr>
          <a:lstStyle/>
          <a:p>
            <a:r>
              <a:rPr lang="en-US" b="1" dirty="0"/>
              <a:t>Example:</a:t>
            </a:r>
          </a:p>
        </p:txBody>
      </p:sp>
      <p:sp>
        <p:nvSpPr>
          <p:cNvPr id="10" name="TextBox 9">
            <a:extLst>
              <a:ext uri="{FF2B5EF4-FFF2-40B4-BE49-F238E27FC236}">
                <a16:creationId xmlns:a16="http://schemas.microsoft.com/office/drawing/2014/main" id="{42044DD9-C491-41B3-87DC-E7205A8D2CB6}"/>
              </a:ext>
            </a:extLst>
          </p:cNvPr>
          <p:cNvSpPr txBox="1"/>
          <p:nvPr/>
        </p:nvSpPr>
        <p:spPr>
          <a:xfrm>
            <a:off x="1567073" y="1274913"/>
            <a:ext cx="7387741" cy="646331"/>
          </a:xfrm>
          <a:prstGeom prst="rect">
            <a:avLst/>
          </a:prstGeom>
          <a:noFill/>
        </p:spPr>
        <p:txBody>
          <a:bodyPr wrap="square" rtlCol="0">
            <a:spAutoFit/>
          </a:bodyPr>
          <a:lstStyle/>
          <a:p>
            <a:r>
              <a:rPr lang="en-US" dirty="0"/>
              <a:t>Farmer </a:t>
            </a:r>
            <a:r>
              <a:rPr lang="en-US" b="1" dirty="0">
                <a:solidFill>
                  <a:srgbClr val="7030A0"/>
                </a:solidFill>
              </a:rPr>
              <a:t>STAR </a:t>
            </a:r>
            <a:r>
              <a:rPr lang="en-US" dirty="0"/>
              <a:t>would need to submit a petition to the Director of Resource Management which includes the notarized signatures of:</a:t>
            </a:r>
          </a:p>
        </p:txBody>
      </p:sp>
      <p:sp>
        <p:nvSpPr>
          <p:cNvPr id="18" name="Rectangle 17">
            <a:extLst>
              <a:ext uri="{FF2B5EF4-FFF2-40B4-BE49-F238E27FC236}">
                <a16:creationId xmlns:a16="http://schemas.microsoft.com/office/drawing/2014/main" id="{BA18CD02-1569-4219-BF53-20DC860E2C21}"/>
              </a:ext>
            </a:extLst>
          </p:cNvPr>
          <p:cNvSpPr/>
          <p:nvPr/>
        </p:nvSpPr>
        <p:spPr>
          <a:xfrm>
            <a:off x="6679480" y="3820878"/>
            <a:ext cx="5268685" cy="818054"/>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1030D20-CB6A-4CEA-955E-A6B0F4C4C32E}"/>
              </a:ext>
            </a:extLst>
          </p:cNvPr>
          <p:cNvSpPr txBox="1"/>
          <p:nvPr/>
        </p:nvSpPr>
        <p:spPr>
          <a:xfrm>
            <a:off x="4676502" y="4775112"/>
            <a:ext cx="7387740" cy="1231106"/>
          </a:xfrm>
          <a:prstGeom prst="rect">
            <a:avLst/>
          </a:prstGeom>
          <a:noFill/>
        </p:spPr>
        <p:txBody>
          <a:bodyPr wrap="square" rtlCol="0">
            <a:spAutoFit/>
          </a:bodyPr>
          <a:lstStyle/>
          <a:p>
            <a:r>
              <a:rPr lang="en-US" b="1" dirty="0"/>
              <a:t>Equation</a:t>
            </a:r>
            <a:r>
              <a:rPr lang="en-US" dirty="0"/>
              <a:t>: </a:t>
            </a:r>
          </a:p>
          <a:p>
            <a:r>
              <a:rPr lang="en-US" dirty="0"/>
              <a:t>Buffer Area includes: 26 owners</a:t>
            </a:r>
          </a:p>
          <a:p>
            <a:endParaRPr lang="en-US" dirty="0"/>
          </a:p>
          <a:p>
            <a:r>
              <a:rPr lang="en-US" dirty="0"/>
              <a:t>26 x 67% = 17.72 owners ~ rounds up to </a:t>
            </a:r>
            <a:r>
              <a:rPr lang="en-US" sz="2000" b="1" dirty="0"/>
              <a:t>18</a:t>
            </a:r>
            <a:r>
              <a:rPr lang="en-US" dirty="0"/>
              <a:t> owners must sign petition</a:t>
            </a:r>
          </a:p>
        </p:txBody>
      </p:sp>
      <p:cxnSp>
        <p:nvCxnSpPr>
          <p:cNvPr id="22" name="Straight Connector 21">
            <a:extLst>
              <a:ext uri="{FF2B5EF4-FFF2-40B4-BE49-F238E27FC236}">
                <a16:creationId xmlns:a16="http://schemas.microsoft.com/office/drawing/2014/main" id="{48B7A17D-E7B7-4E2D-90DA-3AF379CA2138}"/>
              </a:ext>
            </a:extLst>
          </p:cNvPr>
          <p:cNvCxnSpPr/>
          <p:nvPr/>
        </p:nvCxnSpPr>
        <p:spPr>
          <a:xfrm>
            <a:off x="10024585" y="5923867"/>
            <a:ext cx="60089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12" name="Picture 11" descr="A picture containing text, device, gauge&#10;&#10;Description automatically generated">
            <a:extLst>
              <a:ext uri="{FF2B5EF4-FFF2-40B4-BE49-F238E27FC236}">
                <a16:creationId xmlns:a16="http://schemas.microsoft.com/office/drawing/2014/main" id="{7CFE8A20-BB24-467F-99CB-C390527E14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5937" y="2236634"/>
            <a:ext cx="5483970" cy="2396001"/>
          </a:xfrm>
          <a:prstGeom prst="rect">
            <a:avLst/>
          </a:prstGeom>
        </p:spPr>
      </p:pic>
      <p:pic>
        <p:nvPicPr>
          <p:cNvPr id="7" name="Picture 6" descr="Diagram, schematic, treemap chart&#10;&#10;Description automatically generated">
            <a:extLst>
              <a:ext uri="{FF2B5EF4-FFF2-40B4-BE49-F238E27FC236}">
                <a16:creationId xmlns:a16="http://schemas.microsoft.com/office/drawing/2014/main" id="{C53DD948-9F39-4B2D-AC30-FB39BC0CD5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102" y="2138057"/>
            <a:ext cx="3934532" cy="3949024"/>
          </a:xfrm>
          <a:prstGeom prst="rect">
            <a:avLst/>
          </a:prstGeom>
        </p:spPr>
      </p:pic>
    </p:spTree>
    <p:extLst>
      <p:ext uri="{BB962C8B-B14F-4D97-AF65-F5344CB8AC3E}">
        <p14:creationId xmlns:p14="http://schemas.microsoft.com/office/powerpoint/2010/main" val="38071373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54095F2C-1A40-454F-A8AC-3EDE48548DE8}"/>
              </a:ext>
            </a:extLst>
          </p:cNvPr>
          <p:cNvSpPr>
            <a:spLocks noGrp="1"/>
          </p:cNvSpPr>
          <p:nvPr>
            <p:ph type="subTitle" idx="1"/>
          </p:nvPr>
        </p:nvSpPr>
        <p:spPr>
          <a:xfrm>
            <a:off x="1351267" y="287384"/>
            <a:ext cx="8286011" cy="649496"/>
          </a:xfrm>
        </p:spPr>
        <p:txBody>
          <a:bodyPr/>
          <a:lstStyle/>
          <a:p>
            <a:pPr algn="l"/>
            <a:r>
              <a:rPr lang="en-US" sz="4000" b="1" dirty="0">
                <a:latin typeface="Arial" panose="020B0604020202020204" pitchFamily="34" charset="0"/>
                <a:cs typeface="Arial" panose="020B0604020202020204" pitchFamily="34" charset="0"/>
              </a:rPr>
              <a:t>WECOD </a:t>
            </a:r>
            <a:r>
              <a:rPr lang="en-US" dirty="0">
                <a:latin typeface="Arial" panose="020B0604020202020204" pitchFamily="34" charset="0"/>
                <a:cs typeface="Arial" panose="020B0604020202020204" pitchFamily="34" charset="0"/>
              </a:rPr>
              <a:t>(Wind Energy Conversion Overlay District)</a:t>
            </a:r>
          </a:p>
          <a:p>
            <a:pPr algn="l"/>
            <a:endParaRPr lang="en-US"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658548BB-9E3E-47AB-B03E-4F4AB3654E3B}"/>
              </a:ext>
            </a:extLst>
          </p:cNvPr>
          <p:cNvSpPr txBox="1"/>
          <p:nvPr/>
        </p:nvSpPr>
        <p:spPr>
          <a:xfrm>
            <a:off x="8705461" y="6148968"/>
            <a:ext cx="3405680" cy="646331"/>
          </a:xfrm>
          <a:prstGeom prst="rect">
            <a:avLst/>
          </a:prstGeom>
          <a:noFill/>
        </p:spPr>
        <p:txBody>
          <a:bodyPr wrap="square" rtlCol="0">
            <a:spAutoFit/>
          </a:bodyPr>
          <a:lstStyle/>
          <a:p>
            <a:pPr algn="r"/>
            <a:r>
              <a:rPr lang="en-US" dirty="0">
                <a:solidFill>
                  <a:schemeClr val="bg1">
                    <a:lumMod val="75000"/>
                  </a:schemeClr>
                </a:solidFill>
              </a:rPr>
              <a:t>Wind Farm Regulations 2021 </a:t>
            </a:r>
          </a:p>
          <a:p>
            <a:pPr algn="r"/>
            <a:r>
              <a:rPr lang="en-US" dirty="0">
                <a:solidFill>
                  <a:schemeClr val="bg1">
                    <a:lumMod val="75000"/>
                  </a:schemeClr>
                </a:solidFill>
              </a:rPr>
              <a:t>Public Hearing Presentation</a:t>
            </a:r>
          </a:p>
        </p:txBody>
      </p:sp>
      <p:pic>
        <p:nvPicPr>
          <p:cNvPr id="6" name="Picture 2" descr="Home - Boone Impact Group">
            <a:extLst>
              <a:ext uri="{FF2B5EF4-FFF2-40B4-BE49-F238E27FC236}">
                <a16:creationId xmlns:a16="http://schemas.microsoft.com/office/drawing/2014/main" id="{F2790FEC-EDF7-45FF-A65C-2BBF33F2D06F}"/>
              </a:ext>
            </a:extLst>
          </p:cNvPr>
          <p:cNvPicPr>
            <a:picLocks noChangeAspect="1" noChangeArrowheads="1"/>
          </p:cNvPicPr>
          <p:nvPr/>
        </p:nvPicPr>
        <p:blipFill>
          <a:blip r:embed="rId2">
            <a:clrChange>
              <a:clrFrom>
                <a:srgbClr val="FFFFFF"/>
              </a:clrFrom>
              <a:clrTo>
                <a:srgbClr val="FFFFFF">
                  <a:alpha val="0"/>
                </a:srgbClr>
              </a:clrTo>
            </a:clrChange>
            <a:alphaModFix amt="50000"/>
            <a:extLst>
              <a:ext uri="{28A0092B-C50C-407E-A947-70E740481C1C}">
                <a14:useLocalDpi xmlns:a14="http://schemas.microsoft.com/office/drawing/2010/main" val="0"/>
              </a:ext>
            </a:extLst>
          </a:blip>
          <a:srcRect/>
          <a:stretch>
            <a:fillRect/>
          </a:stretch>
        </p:blipFill>
        <p:spPr bwMode="auto">
          <a:xfrm>
            <a:off x="176693" y="141347"/>
            <a:ext cx="804819" cy="79553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247B75F-664C-4C90-ADF2-85BAACC77052}"/>
              </a:ext>
            </a:extLst>
          </p:cNvPr>
          <p:cNvSpPr txBox="1"/>
          <p:nvPr/>
        </p:nvSpPr>
        <p:spPr>
          <a:xfrm>
            <a:off x="236929" y="1367246"/>
            <a:ext cx="1489165" cy="369332"/>
          </a:xfrm>
          <a:prstGeom prst="rect">
            <a:avLst/>
          </a:prstGeom>
          <a:noFill/>
        </p:spPr>
        <p:txBody>
          <a:bodyPr wrap="square" rtlCol="0">
            <a:spAutoFit/>
          </a:bodyPr>
          <a:lstStyle/>
          <a:p>
            <a:r>
              <a:rPr lang="en-US" b="1" dirty="0"/>
              <a:t>Example:</a:t>
            </a:r>
          </a:p>
        </p:txBody>
      </p:sp>
      <p:sp>
        <p:nvSpPr>
          <p:cNvPr id="18" name="Rectangle 17">
            <a:extLst>
              <a:ext uri="{FF2B5EF4-FFF2-40B4-BE49-F238E27FC236}">
                <a16:creationId xmlns:a16="http://schemas.microsoft.com/office/drawing/2014/main" id="{BA18CD02-1569-4219-BF53-20DC860E2C21}"/>
              </a:ext>
            </a:extLst>
          </p:cNvPr>
          <p:cNvSpPr/>
          <p:nvPr/>
        </p:nvSpPr>
        <p:spPr>
          <a:xfrm>
            <a:off x="4757207" y="2178232"/>
            <a:ext cx="6456617" cy="3491048"/>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587B62F-7AA0-4976-98BF-92208FFB6C56}"/>
              </a:ext>
            </a:extLst>
          </p:cNvPr>
          <p:cNvSpPr txBox="1"/>
          <p:nvPr/>
        </p:nvSpPr>
        <p:spPr>
          <a:xfrm>
            <a:off x="1451836" y="1144488"/>
            <a:ext cx="9345866" cy="800219"/>
          </a:xfrm>
          <a:prstGeom prst="rect">
            <a:avLst/>
          </a:prstGeom>
          <a:noFill/>
        </p:spPr>
        <p:txBody>
          <a:bodyPr wrap="square" rtlCol="0">
            <a:spAutoFit/>
          </a:bodyPr>
          <a:lstStyle/>
          <a:p>
            <a:r>
              <a:rPr lang="en-US" dirty="0"/>
              <a:t>Farmer </a:t>
            </a:r>
            <a:r>
              <a:rPr lang="en-US" b="1" dirty="0">
                <a:solidFill>
                  <a:srgbClr val="7030A0"/>
                </a:solidFill>
              </a:rPr>
              <a:t>STAR </a:t>
            </a:r>
            <a:r>
              <a:rPr lang="en-US" dirty="0"/>
              <a:t>must meet </a:t>
            </a:r>
            <a:r>
              <a:rPr lang="en-US" sz="2800" b="1" dirty="0"/>
              <a:t>ALL</a:t>
            </a:r>
            <a:r>
              <a:rPr lang="en-US" dirty="0"/>
              <a:t> of the signature requirements in order to be </a:t>
            </a:r>
            <a:r>
              <a:rPr lang="en-US" b="1" dirty="0"/>
              <a:t>considered</a:t>
            </a:r>
            <a:r>
              <a:rPr lang="en-US" dirty="0"/>
              <a:t> for a WECOD</a:t>
            </a:r>
          </a:p>
        </p:txBody>
      </p:sp>
      <p:sp>
        <p:nvSpPr>
          <p:cNvPr id="19" name="Rectangle 18">
            <a:extLst>
              <a:ext uri="{FF2B5EF4-FFF2-40B4-BE49-F238E27FC236}">
                <a16:creationId xmlns:a16="http://schemas.microsoft.com/office/drawing/2014/main" id="{308B6D02-C1AA-4CD8-8933-0B82DADF639C}"/>
              </a:ext>
            </a:extLst>
          </p:cNvPr>
          <p:cNvSpPr/>
          <p:nvPr/>
        </p:nvSpPr>
        <p:spPr>
          <a:xfrm>
            <a:off x="4077588" y="1559499"/>
            <a:ext cx="828209" cy="45719"/>
          </a:xfrm>
          <a:prstGeom prst="rect">
            <a:avLst/>
          </a:prstGeom>
          <a:solidFill>
            <a:srgbClr val="B68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Chart, diagram, treemap chart&#10;&#10;Description automatically generated">
            <a:extLst>
              <a:ext uri="{FF2B5EF4-FFF2-40B4-BE49-F238E27FC236}">
                <a16:creationId xmlns:a16="http://schemas.microsoft.com/office/drawing/2014/main" id="{19A791F6-083D-4E6C-92EC-4A4A27FA11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516" y="2141861"/>
            <a:ext cx="3805113" cy="3819128"/>
          </a:xfrm>
          <a:prstGeom prst="rect">
            <a:avLst/>
          </a:prstGeom>
        </p:spPr>
      </p:pic>
      <p:sp>
        <p:nvSpPr>
          <p:cNvPr id="22" name="TextBox 21">
            <a:extLst>
              <a:ext uri="{FF2B5EF4-FFF2-40B4-BE49-F238E27FC236}">
                <a16:creationId xmlns:a16="http://schemas.microsoft.com/office/drawing/2014/main" id="{831ADDCF-9594-412C-8BCB-149D6D97D53F}"/>
              </a:ext>
            </a:extLst>
          </p:cNvPr>
          <p:cNvSpPr txBox="1"/>
          <p:nvPr/>
        </p:nvSpPr>
        <p:spPr>
          <a:xfrm>
            <a:off x="5380582" y="4639759"/>
            <a:ext cx="5833242" cy="830997"/>
          </a:xfrm>
          <a:prstGeom prst="rect">
            <a:avLst/>
          </a:prstGeom>
          <a:noFill/>
        </p:spPr>
        <p:txBody>
          <a:bodyPr wrap="square" rtlCol="0">
            <a:spAutoFit/>
          </a:bodyPr>
          <a:lstStyle/>
          <a:p>
            <a:r>
              <a:rPr lang="en-US" sz="2400" dirty="0"/>
              <a:t>at least 67% of the </a:t>
            </a:r>
            <a:r>
              <a:rPr lang="en-US" sz="2400" b="1" i="1" dirty="0"/>
              <a:t>property-owners</a:t>
            </a:r>
            <a:r>
              <a:rPr lang="en-US" sz="2400" dirty="0"/>
              <a:t> within the buffer area</a:t>
            </a:r>
          </a:p>
        </p:txBody>
      </p:sp>
      <p:cxnSp>
        <p:nvCxnSpPr>
          <p:cNvPr id="28" name="Straight Connector 27">
            <a:extLst>
              <a:ext uri="{FF2B5EF4-FFF2-40B4-BE49-F238E27FC236}">
                <a16:creationId xmlns:a16="http://schemas.microsoft.com/office/drawing/2014/main" id="{3FD5A131-728E-4434-9C9F-8D1511CB0C38}"/>
              </a:ext>
            </a:extLst>
          </p:cNvPr>
          <p:cNvCxnSpPr>
            <a:cxnSpLocks/>
          </p:cNvCxnSpPr>
          <p:nvPr/>
        </p:nvCxnSpPr>
        <p:spPr>
          <a:xfrm>
            <a:off x="6755484" y="4346621"/>
            <a:ext cx="2176355" cy="0"/>
          </a:xfrm>
          <a:prstGeom prst="line">
            <a:avLst/>
          </a:prstGeom>
          <a:ln w="38100">
            <a:solidFill>
              <a:srgbClr val="FFE699"/>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5A2AD6C-2C86-48C7-956D-02D463105C24}"/>
              </a:ext>
            </a:extLst>
          </p:cNvPr>
          <p:cNvCxnSpPr>
            <a:cxnSpLocks/>
          </p:cNvCxnSpPr>
          <p:nvPr/>
        </p:nvCxnSpPr>
        <p:spPr>
          <a:xfrm>
            <a:off x="7958673" y="3287112"/>
            <a:ext cx="2176355" cy="0"/>
          </a:xfrm>
          <a:prstGeom prst="line">
            <a:avLst/>
          </a:prstGeom>
          <a:ln w="38100">
            <a:solidFill>
              <a:srgbClr val="FFE699"/>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D65227B-BBA1-4CE0-AA57-E013241EAC98}"/>
              </a:ext>
            </a:extLst>
          </p:cNvPr>
          <p:cNvCxnSpPr>
            <a:cxnSpLocks/>
          </p:cNvCxnSpPr>
          <p:nvPr/>
        </p:nvCxnSpPr>
        <p:spPr>
          <a:xfrm>
            <a:off x="6787948" y="5400605"/>
            <a:ext cx="1600924" cy="0"/>
          </a:xfrm>
          <a:prstGeom prst="lin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2D8531DE-B838-475B-96E5-A0FFDBFBEFF1}"/>
              </a:ext>
            </a:extLst>
          </p:cNvPr>
          <p:cNvSpPr txBox="1"/>
          <p:nvPr/>
        </p:nvSpPr>
        <p:spPr>
          <a:xfrm>
            <a:off x="4912778" y="2608067"/>
            <a:ext cx="556334" cy="2477601"/>
          </a:xfrm>
          <a:prstGeom prst="rect">
            <a:avLst/>
          </a:prstGeom>
          <a:noFill/>
        </p:spPr>
        <p:txBody>
          <a:bodyPr wrap="square" rtlCol="0">
            <a:spAutoFit/>
          </a:bodyPr>
          <a:lstStyle/>
          <a:p>
            <a:r>
              <a:rPr lang="en-US" sz="2000" b="1" dirty="0"/>
              <a:t>A.) </a:t>
            </a:r>
          </a:p>
          <a:p>
            <a:endParaRPr lang="en-US" sz="2000" b="1" dirty="0"/>
          </a:p>
          <a:p>
            <a:endParaRPr lang="en-US" sz="700" b="1" dirty="0"/>
          </a:p>
          <a:p>
            <a:endParaRPr lang="en-US" sz="700" b="1" dirty="0"/>
          </a:p>
          <a:p>
            <a:endParaRPr lang="en-US" sz="700" b="1" dirty="0"/>
          </a:p>
          <a:p>
            <a:endParaRPr lang="en-US" sz="700" b="1" dirty="0"/>
          </a:p>
          <a:p>
            <a:r>
              <a:rPr lang="en-US" sz="2000" b="1" dirty="0"/>
              <a:t>B.)</a:t>
            </a:r>
          </a:p>
          <a:p>
            <a:endParaRPr lang="en-US" sz="2000" b="1" dirty="0"/>
          </a:p>
          <a:p>
            <a:endParaRPr lang="en-US" sz="900" b="1" dirty="0"/>
          </a:p>
          <a:p>
            <a:endParaRPr lang="en-US" sz="900" b="1" dirty="0"/>
          </a:p>
          <a:p>
            <a:endParaRPr lang="en-US" sz="900" b="1" dirty="0"/>
          </a:p>
          <a:p>
            <a:r>
              <a:rPr lang="en-US" sz="2000" b="1" dirty="0"/>
              <a:t>C.)</a:t>
            </a:r>
          </a:p>
        </p:txBody>
      </p:sp>
      <p:sp>
        <p:nvSpPr>
          <p:cNvPr id="32" name="TextBox 31">
            <a:extLst>
              <a:ext uri="{FF2B5EF4-FFF2-40B4-BE49-F238E27FC236}">
                <a16:creationId xmlns:a16="http://schemas.microsoft.com/office/drawing/2014/main" id="{E7DF125A-9B1D-4F75-925A-8231B2B49C96}"/>
              </a:ext>
            </a:extLst>
          </p:cNvPr>
          <p:cNvSpPr txBox="1"/>
          <p:nvPr/>
        </p:nvSpPr>
        <p:spPr>
          <a:xfrm>
            <a:off x="5380582" y="3595088"/>
            <a:ext cx="5714733" cy="830997"/>
          </a:xfrm>
          <a:prstGeom prst="rect">
            <a:avLst/>
          </a:prstGeom>
          <a:noFill/>
        </p:spPr>
        <p:txBody>
          <a:bodyPr wrap="square" rtlCol="0">
            <a:spAutoFit/>
          </a:bodyPr>
          <a:lstStyle/>
          <a:p>
            <a:r>
              <a:rPr lang="en-US" sz="2400" dirty="0"/>
              <a:t>at least 67% of the </a:t>
            </a:r>
            <a:r>
              <a:rPr lang="en-US" sz="2400" b="1" i="1" dirty="0"/>
              <a:t>property-owners</a:t>
            </a:r>
            <a:r>
              <a:rPr lang="en-US" sz="2400" dirty="0"/>
              <a:t> within the primary district</a:t>
            </a:r>
          </a:p>
        </p:txBody>
      </p:sp>
      <p:sp>
        <p:nvSpPr>
          <p:cNvPr id="33" name="TextBox 32">
            <a:extLst>
              <a:ext uri="{FF2B5EF4-FFF2-40B4-BE49-F238E27FC236}">
                <a16:creationId xmlns:a16="http://schemas.microsoft.com/office/drawing/2014/main" id="{7103E46D-6370-434F-87A1-1820781BA104}"/>
              </a:ext>
            </a:extLst>
          </p:cNvPr>
          <p:cNvSpPr txBox="1"/>
          <p:nvPr/>
        </p:nvSpPr>
        <p:spPr>
          <a:xfrm>
            <a:off x="5380583" y="2546970"/>
            <a:ext cx="6403748" cy="830997"/>
          </a:xfrm>
          <a:prstGeom prst="rect">
            <a:avLst/>
          </a:prstGeom>
          <a:noFill/>
        </p:spPr>
        <p:txBody>
          <a:bodyPr wrap="square" rtlCol="0">
            <a:spAutoFit/>
          </a:bodyPr>
          <a:lstStyle/>
          <a:p>
            <a:r>
              <a:rPr lang="en-US" sz="2400" dirty="0"/>
              <a:t>The owners of at least 75% of the </a:t>
            </a:r>
            <a:r>
              <a:rPr lang="en-US" sz="2400" b="1" i="1" dirty="0"/>
              <a:t>total</a:t>
            </a:r>
            <a:r>
              <a:rPr lang="en-US" sz="2400" dirty="0"/>
              <a:t> </a:t>
            </a:r>
            <a:r>
              <a:rPr lang="en-US" sz="2400" b="1" i="1" dirty="0"/>
              <a:t>acreage</a:t>
            </a:r>
            <a:r>
              <a:rPr lang="en-US" sz="2400" dirty="0"/>
              <a:t> within the primary district</a:t>
            </a:r>
          </a:p>
        </p:txBody>
      </p:sp>
    </p:spTree>
    <p:extLst>
      <p:ext uri="{BB962C8B-B14F-4D97-AF65-F5344CB8AC3E}">
        <p14:creationId xmlns:p14="http://schemas.microsoft.com/office/powerpoint/2010/main" val="7764853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519BBA35-35B7-4A32-836B-DE86AC711A41}"/>
              </a:ext>
            </a:extLst>
          </p:cNvPr>
          <p:cNvSpPr/>
          <p:nvPr/>
        </p:nvSpPr>
        <p:spPr>
          <a:xfrm rot="5400000">
            <a:off x="8539629" y="-382391"/>
            <a:ext cx="446741" cy="6858000"/>
          </a:xfrm>
          <a:prstGeom prst="rect">
            <a:avLst/>
          </a:prstGeom>
          <a:solidFill>
            <a:srgbClr val="FBE5D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B284018F-0104-4339-BBE9-13F97067BA83}"/>
              </a:ext>
            </a:extLst>
          </p:cNvPr>
          <p:cNvSpPr/>
          <p:nvPr/>
        </p:nvSpPr>
        <p:spPr>
          <a:xfrm rot="5400000">
            <a:off x="8565889" y="142876"/>
            <a:ext cx="394222" cy="6858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78F5AD1A-2C25-476C-B6E1-46EE61255F92}"/>
              </a:ext>
            </a:extLst>
          </p:cNvPr>
          <p:cNvSpPr/>
          <p:nvPr/>
        </p:nvSpPr>
        <p:spPr>
          <a:xfrm rot="5400000">
            <a:off x="8565889" y="644881"/>
            <a:ext cx="394222" cy="6858000"/>
          </a:xfrm>
          <a:prstGeom prst="rect">
            <a:avLst/>
          </a:prstGeom>
          <a:solidFill>
            <a:srgbClr val="F3D9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7BD8542B-5B34-4019-93AD-050F1DC28C00}"/>
              </a:ext>
            </a:extLst>
          </p:cNvPr>
          <p:cNvSpPr/>
          <p:nvPr/>
        </p:nvSpPr>
        <p:spPr>
          <a:xfrm rot="5400000">
            <a:off x="8565889" y="1147952"/>
            <a:ext cx="394222" cy="6858000"/>
          </a:xfrm>
          <a:prstGeom prst="rect">
            <a:avLst/>
          </a:prstGeom>
          <a:solidFill>
            <a:schemeClr val="accent5">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7D9B6A57-6C05-46B7-B16A-5233ACDD234F}"/>
              </a:ext>
            </a:extLst>
          </p:cNvPr>
          <p:cNvSpPr/>
          <p:nvPr/>
        </p:nvSpPr>
        <p:spPr>
          <a:xfrm rot="5400000">
            <a:off x="8560909" y="1705348"/>
            <a:ext cx="417808" cy="6858000"/>
          </a:xfrm>
          <a:prstGeom prst="rect">
            <a:avLst/>
          </a:prstGeom>
          <a:solidFill>
            <a:schemeClr val="accent4">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4">
            <a:extLst>
              <a:ext uri="{FF2B5EF4-FFF2-40B4-BE49-F238E27FC236}">
                <a16:creationId xmlns:a16="http://schemas.microsoft.com/office/drawing/2014/main" id="{54095F2C-1A40-454F-A8AC-3EDE48548DE8}"/>
              </a:ext>
            </a:extLst>
          </p:cNvPr>
          <p:cNvSpPr>
            <a:spLocks noGrp="1"/>
          </p:cNvSpPr>
          <p:nvPr>
            <p:ph type="subTitle" idx="1"/>
          </p:nvPr>
        </p:nvSpPr>
        <p:spPr>
          <a:xfrm>
            <a:off x="1351267" y="287384"/>
            <a:ext cx="8286011" cy="649496"/>
          </a:xfrm>
        </p:spPr>
        <p:txBody>
          <a:bodyPr/>
          <a:lstStyle/>
          <a:p>
            <a:pPr algn="l"/>
            <a:r>
              <a:rPr lang="en-US" sz="4000" b="1" dirty="0">
                <a:latin typeface="Arial" panose="020B0604020202020204" pitchFamily="34" charset="0"/>
                <a:cs typeface="Arial" panose="020B0604020202020204" pitchFamily="34" charset="0"/>
              </a:rPr>
              <a:t>WECOD </a:t>
            </a:r>
            <a:r>
              <a:rPr lang="en-US" dirty="0">
                <a:latin typeface="Arial" panose="020B0604020202020204" pitchFamily="34" charset="0"/>
                <a:cs typeface="Arial" panose="020B0604020202020204" pitchFamily="34" charset="0"/>
              </a:rPr>
              <a:t>(Wind Energy Conversion Overlay District)</a:t>
            </a:r>
          </a:p>
          <a:p>
            <a:pPr algn="l"/>
            <a:endParaRPr lang="en-US"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658548BB-9E3E-47AB-B03E-4F4AB3654E3B}"/>
              </a:ext>
            </a:extLst>
          </p:cNvPr>
          <p:cNvSpPr txBox="1"/>
          <p:nvPr/>
        </p:nvSpPr>
        <p:spPr>
          <a:xfrm>
            <a:off x="8705461" y="6148968"/>
            <a:ext cx="3405680" cy="646331"/>
          </a:xfrm>
          <a:prstGeom prst="rect">
            <a:avLst/>
          </a:prstGeom>
          <a:noFill/>
        </p:spPr>
        <p:txBody>
          <a:bodyPr wrap="square" rtlCol="0">
            <a:spAutoFit/>
          </a:bodyPr>
          <a:lstStyle/>
          <a:p>
            <a:pPr algn="r"/>
            <a:r>
              <a:rPr lang="en-US" dirty="0">
                <a:solidFill>
                  <a:schemeClr val="bg1">
                    <a:lumMod val="75000"/>
                  </a:schemeClr>
                </a:solidFill>
              </a:rPr>
              <a:t>Wind Farm Regulations 2021 </a:t>
            </a:r>
          </a:p>
          <a:p>
            <a:pPr algn="r"/>
            <a:r>
              <a:rPr lang="en-US" dirty="0">
                <a:solidFill>
                  <a:schemeClr val="bg1">
                    <a:lumMod val="75000"/>
                  </a:schemeClr>
                </a:solidFill>
              </a:rPr>
              <a:t>Public Hearing Presentation</a:t>
            </a:r>
          </a:p>
        </p:txBody>
      </p:sp>
      <p:pic>
        <p:nvPicPr>
          <p:cNvPr id="6" name="Picture 2" descr="Home - Boone Impact Group">
            <a:extLst>
              <a:ext uri="{FF2B5EF4-FFF2-40B4-BE49-F238E27FC236}">
                <a16:creationId xmlns:a16="http://schemas.microsoft.com/office/drawing/2014/main" id="{F2790FEC-EDF7-45FF-A65C-2BBF33F2D06F}"/>
              </a:ext>
            </a:extLst>
          </p:cNvPr>
          <p:cNvPicPr>
            <a:picLocks noChangeAspect="1" noChangeArrowheads="1"/>
          </p:cNvPicPr>
          <p:nvPr/>
        </p:nvPicPr>
        <p:blipFill>
          <a:blip r:embed="rId2">
            <a:clrChange>
              <a:clrFrom>
                <a:srgbClr val="FFFFFF"/>
              </a:clrFrom>
              <a:clrTo>
                <a:srgbClr val="FFFFFF">
                  <a:alpha val="0"/>
                </a:srgbClr>
              </a:clrTo>
            </a:clrChange>
            <a:alphaModFix amt="50000"/>
            <a:extLst>
              <a:ext uri="{28A0092B-C50C-407E-A947-70E740481C1C}">
                <a14:useLocalDpi xmlns:a14="http://schemas.microsoft.com/office/drawing/2010/main" val="0"/>
              </a:ext>
            </a:extLst>
          </a:blip>
          <a:srcRect/>
          <a:stretch>
            <a:fillRect/>
          </a:stretch>
        </p:blipFill>
        <p:spPr bwMode="auto">
          <a:xfrm>
            <a:off x="176693" y="141347"/>
            <a:ext cx="804819" cy="79553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247B75F-664C-4C90-ADF2-85BAACC77052}"/>
              </a:ext>
            </a:extLst>
          </p:cNvPr>
          <p:cNvSpPr txBox="1"/>
          <p:nvPr/>
        </p:nvSpPr>
        <p:spPr>
          <a:xfrm>
            <a:off x="236929" y="1367246"/>
            <a:ext cx="1489165" cy="369332"/>
          </a:xfrm>
          <a:prstGeom prst="rect">
            <a:avLst/>
          </a:prstGeom>
          <a:noFill/>
        </p:spPr>
        <p:txBody>
          <a:bodyPr wrap="square" rtlCol="0">
            <a:spAutoFit/>
          </a:bodyPr>
          <a:lstStyle/>
          <a:p>
            <a:r>
              <a:rPr lang="en-US" b="1" dirty="0"/>
              <a:t>Example:</a:t>
            </a:r>
          </a:p>
        </p:txBody>
      </p:sp>
      <p:pic>
        <p:nvPicPr>
          <p:cNvPr id="8" name="Picture 7" descr="A picture containing chart&#10;&#10;Description automatically generated">
            <a:extLst>
              <a:ext uri="{FF2B5EF4-FFF2-40B4-BE49-F238E27FC236}">
                <a16:creationId xmlns:a16="http://schemas.microsoft.com/office/drawing/2014/main" id="{B0B76733-FF6D-49D4-8F45-DA1156FC65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1273" y="2800360"/>
            <a:ext cx="2935941" cy="2946755"/>
          </a:xfrm>
          <a:prstGeom prst="rect">
            <a:avLst/>
          </a:prstGeom>
        </p:spPr>
      </p:pic>
      <p:sp>
        <p:nvSpPr>
          <p:cNvPr id="28" name="TextBox 27">
            <a:extLst>
              <a:ext uri="{FF2B5EF4-FFF2-40B4-BE49-F238E27FC236}">
                <a16:creationId xmlns:a16="http://schemas.microsoft.com/office/drawing/2014/main" id="{CAE00394-48F6-48B3-A2ED-7DA2394C3112}"/>
              </a:ext>
            </a:extLst>
          </p:cNvPr>
          <p:cNvSpPr txBox="1"/>
          <p:nvPr/>
        </p:nvSpPr>
        <p:spPr>
          <a:xfrm>
            <a:off x="1544213" y="1169060"/>
            <a:ext cx="9760057" cy="738664"/>
          </a:xfrm>
          <a:prstGeom prst="rect">
            <a:avLst/>
          </a:prstGeom>
          <a:noFill/>
        </p:spPr>
        <p:txBody>
          <a:bodyPr wrap="square" rtlCol="0">
            <a:spAutoFit/>
          </a:bodyPr>
          <a:lstStyle/>
          <a:p>
            <a:r>
              <a:rPr lang="en-US" sz="2400" dirty="0"/>
              <a:t>IF</a:t>
            </a:r>
            <a:r>
              <a:rPr lang="en-US" dirty="0"/>
              <a:t> Farmer </a:t>
            </a:r>
            <a:r>
              <a:rPr lang="en-US" b="1" dirty="0">
                <a:solidFill>
                  <a:srgbClr val="7030A0"/>
                </a:solidFill>
              </a:rPr>
              <a:t>STAR </a:t>
            </a:r>
            <a:r>
              <a:rPr lang="en-US" dirty="0"/>
              <a:t>can get the required signatures on the petition, </a:t>
            </a:r>
            <a:r>
              <a:rPr lang="en-US" sz="2400" dirty="0"/>
              <a:t>THEN</a:t>
            </a:r>
            <a:r>
              <a:rPr lang="en-US" dirty="0"/>
              <a:t> he would need to meet </a:t>
            </a:r>
            <a:r>
              <a:rPr lang="en-US" b="1" dirty="0"/>
              <a:t>series of criteria</a:t>
            </a:r>
            <a:endParaRPr lang="en-US" dirty="0"/>
          </a:p>
        </p:txBody>
      </p:sp>
      <p:sp>
        <p:nvSpPr>
          <p:cNvPr id="29" name="Arrow: Right 28">
            <a:extLst>
              <a:ext uri="{FF2B5EF4-FFF2-40B4-BE49-F238E27FC236}">
                <a16:creationId xmlns:a16="http://schemas.microsoft.com/office/drawing/2014/main" id="{7034A9FD-C29B-4D45-9619-98D14021E7A8}"/>
              </a:ext>
            </a:extLst>
          </p:cNvPr>
          <p:cNvSpPr/>
          <p:nvPr/>
        </p:nvSpPr>
        <p:spPr>
          <a:xfrm>
            <a:off x="4095675" y="3964151"/>
            <a:ext cx="1038174" cy="595822"/>
          </a:xfrm>
          <a:prstGeom prst="rightArrow">
            <a:avLst/>
          </a:prstGeom>
          <a:solidFill>
            <a:schemeClr val="bg1">
              <a:lumMod val="50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CAE6DF7-E968-438B-90E4-D614BB1080B4}"/>
              </a:ext>
            </a:extLst>
          </p:cNvPr>
          <p:cNvSpPr txBox="1"/>
          <p:nvPr/>
        </p:nvSpPr>
        <p:spPr>
          <a:xfrm>
            <a:off x="5734302" y="2823238"/>
            <a:ext cx="6198618" cy="2554545"/>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US" sz="2400" dirty="0"/>
              <a:t>Submit Complete Application</a:t>
            </a:r>
          </a:p>
          <a:p>
            <a:pPr marL="285750" indent="-285750">
              <a:spcBef>
                <a:spcPts val="1200"/>
              </a:spcBef>
              <a:buFont typeface="Arial" panose="020B0604020202020204" pitchFamily="34" charset="0"/>
              <a:buChar char="•"/>
            </a:pPr>
            <a:r>
              <a:rPr lang="en-US" sz="2400" dirty="0"/>
              <a:t>Pay Fees</a:t>
            </a:r>
          </a:p>
          <a:p>
            <a:pPr marL="285750" indent="-285750">
              <a:spcBef>
                <a:spcPts val="1200"/>
              </a:spcBef>
              <a:buFont typeface="Arial" panose="020B0604020202020204" pitchFamily="34" charset="0"/>
              <a:buChar char="•"/>
            </a:pPr>
            <a:r>
              <a:rPr lang="en-US" sz="2400" dirty="0"/>
              <a:t>Notify Neighbors</a:t>
            </a:r>
          </a:p>
          <a:p>
            <a:pPr marL="285750" indent="-285750">
              <a:spcBef>
                <a:spcPts val="1200"/>
              </a:spcBef>
              <a:buFont typeface="Arial" panose="020B0604020202020204" pitchFamily="34" charset="0"/>
              <a:buChar char="•"/>
            </a:pPr>
            <a:r>
              <a:rPr lang="en-US" sz="2400" dirty="0"/>
              <a:t>Meet Approval Standards</a:t>
            </a:r>
          </a:p>
          <a:p>
            <a:pPr marL="285750" indent="-285750">
              <a:spcBef>
                <a:spcPts val="1200"/>
              </a:spcBef>
              <a:buFont typeface="Arial" panose="020B0604020202020204" pitchFamily="34" charset="0"/>
              <a:buChar char="•"/>
            </a:pPr>
            <a:r>
              <a:rPr lang="en-US" sz="2400" dirty="0"/>
              <a:t>Meet Siting and Performance Standards</a:t>
            </a:r>
          </a:p>
        </p:txBody>
      </p:sp>
    </p:spTree>
    <p:extLst>
      <p:ext uri="{BB962C8B-B14F-4D97-AF65-F5344CB8AC3E}">
        <p14:creationId xmlns:p14="http://schemas.microsoft.com/office/powerpoint/2010/main" val="36451086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F26CA-DEAA-49E5-82EB-B831B4CA82C1}"/>
              </a:ext>
            </a:extLst>
          </p:cNvPr>
          <p:cNvSpPr txBox="1"/>
          <p:nvPr/>
        </p:nvSpPr>
        <p:spPr>
          <a:xfrm>
            <a:off x="5116829" y="3429000"/>
            <a:ext cx="6868581" cy="2154436"/>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US" dirty="0"/>
              <a:t>Legal Description of land</a:t>
            </a:r>
          </a:p>
          <a:p>
            <a:pPr marL="285750" indent="-285750">
              <a:spcBef>
                <a:spcPts val="1200"/>
              </a:spcBef>
              <a:buFont typeface="Arial" panose="020B0604020202020204" pitchFamily="34" charset="0"/>
              <a:buChar char="•"/>
            </a:pPr>
            <a:r>
              <a:rPr lang="en-US" dirty="0"/>
              <a:t>Aerial Photography of region</a:t>
            </a:r>
          </a:p>
          <a:p>
            <a:pPr marL="285750" indent="-285750">
              <a:spcBef>
                <a:spcPts val="1200"/>
              </a:spcBef>
              <a:buFont typeface="Arial" panose="020B0604020202020204" pitchFamily="34" charset="0"/>
              <a:buChar char="•"/>
            </a:pPr>
            <a:r>
              <a:rPr lang="en-US" dirty="0"/>
              <a:t>Location and dimensions of </a:t>
            </a:r>
            <a:r>
              <a:rPr lang="en-US" sz="2000" b="1" dirty="0"/>
              <a:t>existing</a:t>
            </a:r>
            <a:r>
              <a:rPr lang="en-US" dirty="0"/>
              <a:t> structures</a:t>
            </a:r>
          </a:p>
          <a:p>
            <a:pPr marL="285750" indent="-285750">
              <a:spcBef>
                <a:spcPts val="1200"/>
              </a:spcBef>
              <a:buFont typeface="Arial" panose="020B0604020202020204" pitchFamily="34" charset="0"/>
              <a:buChar char="•"/>
            </a:pPr>
            <a:r>
              <a:rPr lang="en-US" dirty="0"/>
              <a:t>Location and dimensions of </a:t>
            </a:r>
            <a:r>
              <a:rPr lang="en-US" sz="2000" b="1" dirty="0"/>
              <a:t>proposed</a:t>
            </a:r>
            <a:r>
              <a:rPr lang="en-US" dirty="0"/>
              <a:t> structures</a:t>
            </a:r>
          </a:p>
          <a:p>
            <a:pPr marL="285750" indent="-285750">
              <a:spcBef>
                <a:spcPts val="1200"/>
              </a:spcBef>
              <a:buFont typeface="Arial" panose="020B0604020202020204" pitchFamily="34" charset="0"/>
              <a:buChar char="•"/>
            </a:pPr>
            <a:r>
              <a:rPr lang="en-US" dirty="0"/>
              <a:t>All environmentally sensitive areas within WECOD</a:t>
            </a:r>
          </a:p>
        </p:txBody>
      </p:sp>
      <p:sp>
        <p:nvSpPr>
          <p:cNvPr id="3" name="Rectangle 2">
            <a:extLst>
              <a:ext uri="{FF2B5EF4-FFF2-40B4-BE49-F238E27FC236}">
                <a16:creationId xmlns:a16="http://schemas.microsoft.com/office/drawing/2014/main" id="{2CF3301B-72E5-4991-9022-74819A9E9D97}"/>
              </a:ext>
            </a:extLst>
          </p:cNvPr>
          <p:cNvSpPr/>
          <p:nvPr/>
        </p:nvSpPr>
        <p:spPr>
          <a:xfrm>
            <a:off x="0" y="0"/>
            <a:ext cx="608672" cy="6858000"/>
          </a:xfrm>
          <a:prstGeom prst="rect">
            <a:avLst/>
          </a:prstGeom>
          <a:solidFill>
            <a:srgbClr val="FBE5D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4">
            <a:extLst>
              <a:ext uri="{FF2B5EF4-FFF2-40B4-BE49-F238E27FC236}">
                <a16:creationId xmlns:a16="http://schemas.microsoft.com/office/drawing/2014/main" id="{54095F2C-1A40-454F-A8AC-3EDE48548DE8}"/>
              </a:ext>
            </a:extLst>
          </p:cNvPr>
          <p:cNvSpPr>
            <a:spLocks noGrp="1"/>
          </p:cNvSpPr>
          <p:nvPr>
            <p:ph type="subTitle" idx="1"/>
          </p:nvPr>
        </p:nvSpPr>
        <p:spPr>
          <a:xfrm>
            <a:off x="1351267" y="287384"/>
            <a:ext cx="8286011" cy="649496"/>
          </a:xfrm>
        </p:spPr>
        <p:txBody>
          <a:bodyPr/>
          <a:lstStyle/>
          <a:p>
            <a:pPr algn="l"/>
            <a:r>
              <a:rPr lang="en-US" sz="4000" b="1" dirty="0">
                <a:latin typeface="Arial" panose="020B0604020202020204" pitchFamily="34" charset="0"/>
                <a:cs typeface="Arial" panose="020B0604020202020204" pitchFamily="34" charset="0"/>
              </a:rPr>
              <a:t>WECOD </a:t>
            </a:r>
            <a:r>
              <a:rPr lang="en-US" dirty="0">
                <a:latin typeface="Arial" panose="020B0604020202020204" pitchFamily="34" charset="0"/>
                <a:cs typeface="Arial" panose="020B0604020202020204" pitchFamily="34" charset="0"/>
              </a:rPr>
              <a:t>(Wind Energy Conversion Overlay District)</a:t>
            </a:r>
          </a:p>
          <a:p>
            <a:pPr algn="l"/>
            <a:endParaRPr lang="en-US"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658548BB-9E3E-47AB-B03E-4F4AB3654E3B}"/>
              </a:ext>
            </a:extLst>
          </p:cNvPr>
          <p:cNvSpPr txBox="1"/>
          <p:nvPr/>
        </p:nvSpPr>
        <p:spPr>
          <a:xfrm>
            <a:off x="8705461" y="6148968"/>
            <a:ext cx="3405680" cy="646331"/>
          </a:xfrm>
          <a:prstGeom prst="rect">
            <a:avLst/>
          </a:prstGeom>
          <a:noFill/>
        </p:spPr>
        <p:txBody>
          <a:bodyPr wrap="square" rtlCol="0">
            <a:spAutoFit/>
          </a:bodyPr>
          <a:lstStyle/>
          <a:p>
            <a:pPr algn="r"/>
            <a:r>
              <a:rPr lang="en-US" dirty="0">
                <a:solidFill>
                  <a:schemeClr val="bg1">
                    <a:lumMod val="75000"/>
                  </a:schemeClr>
                </a:solidFill>
              </a:rPr>
              <a:t>Wind Farm Regulations 2021 </a:t>
            </a:r>
          </a:p>
          <a:p>
            <a:pPr algn="r"/>
            <a:r>
              <a:rPr lang="en-US" dirty="0">
                <a:solidFill>
                  <a:schemeClr val="bg1">
                    <a:lumMod val="75000"/>
                  </a:schemeClr>
                </a:solidFill>
              </a:rPr>
              <a:t>Public Hearing Presentation</a:t>
            </a:r>
          </a:p>
        </p:txBody>
      </p:sp>
      <p:pic>
        <p:nvPicPr>
          <p:cNvPr id="6" name="Picture 2" descr="Home - Boone Impact Group">
            <a:extLst>
              <a:ext uri="{FF2B5EF4-FFF2-40B4-BE49-F238E27FC236}">
                <a16:creationId xmlns:a16="http://schemas.microsoft.com/office/drawing/2014/main" id="{F2790FEC-EDF7-45FF-A65C-2BBF33F2D06F}"/>
              </a:ext>
            </a:extLst>
          </p:cNvPr>
          <p:cNvPicPr>
            <a:picLocks noChangeAspect="1" noChangeArrowheads="1"/>
          </p:cNvPicPr>
          <p:nvPr/>
        </p:nvPicPr>
        <p:blipFill>
          <a:blip r:embed="rId2">
            <a:clrChange>
              <a:clrFrom>
                <a:srgbClr val="FFFFFF"/>
              </a:clrFrom>
              <a:clrTo>
                <a:srgbClr val="FFFFFF">
                  <a:alpha val="0"/>
                </a:srgbClr>
              </a:clrTo>
            </a:clrChange>
            <a:alphaModFix amt="50000"/>
            <a:extLst>
              <a:ext uri="{28A0092B-C50C-407E-A947-70E740481C1C}">
                <a14:useLocalDpi xmlns:a14="http://schemas.microsoft.com/office/drawing/2010/main" val="0"/>
              </a:ext>
            </a:extLst>
          </a:blip>
          <a:srcRect/>
          <a:stretch>
            <a:fillRect/>
          </a:stretch>
        </p:blipFill>
        <p:spPr bwMode="auto">
          <a:xfrm>
            <a:off x="176693" y="141347"/>
            <a:ext cx="804819" cy="79553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247B75F-664C-4C90-ADF2-85BAACC77052}"/>
              </a:ext>
            </a:extLst>
          </p:cNvPr>
          <p:cNvSpPr txBox="1"/>
          <p:nvPr/>
        </p:nvSpPr>
        <p:spPr>
          <a:xfrm>
            <a:off x="236929" y="1367246"/>
            <a:ext cx="1489165" cy="369332"/>
          </a:xfrm>
          <a:prstGeom prst="rect">
            <a:avLst/>
          </a:prstGeom>
          <a:noFill/>
        </p:spPr>
        <p:txBody>
          <a:bodyPr wrap="square" rtlCol="0">
            <a:spAutoFit/>
          </a:bodyPr>
          <a:lstStyle/>
          <a:p>
            <a:r>
              <a:rPr lang="en-US" b="1" dirty="0"/>
              <a:t>Example:</a:t>
            </a:r>
          </a:p>
        </p:txBody>
      </p:sp>
      <p:sp>
        <p:nvSpPr>
          <p:cNvPr id="10" name="TextBox 9">
            <a:extLst>
              <a:ext uri="{FF2B5EF4-FFF2-40B4-BE49-F238E27FC236}">
                <a16:creationId xmlns:a16="http://schemas.microsoft.com/office/drawing/2014/main" id="{42044DD9-C491-41B3-87DC-E7205A8D2CB6}"/>
              </a:ext>
            </a:extLst>
          </p:cNvPr>
          <p:cNvSpPr txBox="1"/>
          <p:nvPr/>
        </p:nvSpPr>
        <p:spPr>
          <a:xfrm>
            <a:off x="1567073" y="1373338"/>
            <a:ext cx="8967982" cy="400110"/>
          </a:xfrm>
          <a:prstGeom prst="rect">
            <a:avLst/>
          </a:prstGeom>
          <a:noFill/>
        </p:spPr>
        <p:txBody>
          <a:bodyPr wrap="square" rtlCol="0">
            <a:spAutoFit/>
          </a:bodyPr>
          <a:lstStyle/>
          <a:p>
            <a:r>
              <a:rPr lang="en-US" dirty="0"/>
              <a:t>Farmer </a:t>
            </a:r>
            <a:r>
              <a:rPr lang="en-US" b="1" dirty="0">
                <a:solidFill>
                  <a:srgbClr val="7030A0"/>
                </a:solidFill>
              </a:rPr>
              <a:t>STAR </a:t>
            </a:r>
            <a:r>
              <a:rPr lang="en-US" dirty="0"/>
              <a:t>would need to submit a </a:t>
            </a:r>
            <a:r>
              <a:rPr lang="en-US" sz="2000" b="1" dirty="0"/>
              <a:t>completed application </a:t>
            </a:r>
            <a:r>
              <a:rPr lang="en-US" dirty="0"/>
              <a:t>including an:</a:t>
            </a:r>
          </a:p>
        </p:txBody>
      </p:sp>
      <p:sp>
        <p:nvSpPr>
          <p:cNvPr id="14" name="TextBox 13">
            <a:extLst>
              <a:ext uri="{FF2B5EF4-FFF2-40B4-BE49-F238E27FC236}">
                <a16:creationId xmlns:a16="http://schemas.microsoft.com/office/drawing/2014/main" id="{D76D11D5-572A-44F2-B7E8-B92BEC3518FC}"/>
              </a:ext>
            </a:extLst>
          </p:cNvPr>
          <p:cNvSpPr txBox="1"/>
          <p:nvPr/>
        </p:nvSpPr>
        <p:spPr>
          <a:xfrm>
            <a:off x="4705349" y="2812634"/>
            <a:ext cx="3679372" cy="369332"/>
          </a:xfrm>
          <a:prstGeom prst="rect">
            <a:avLst/>
          </a:prstGeom>
          <a:noFill/>
        </p:spPr>
        <p:txBody>
          <a:bodyPr wrap="square" rtlCol="0">
            <a:spAutoFit/>
          </a:bodyPr>
          <a:lstStyle/>
          <a:p>
            <a:r>
              <a:rPr lang="en-US" dirty="0"/>
              <a:t>includes, but not limited to: </a:t>
            </a:r>
          </a:p>
        </p:txBody>
      </p:sp>
      <p:pic>
        <p:nvPicPr>
          <p:cNvPr id="8" name="Picture 7">
            <a:extLst>
              <a:ext uri="{FF2B5EF4-FFF2-40B4-BE49-F238E27FC236}">
                <a16:creationId xmlns:a16="http://schemas.microsoft.com/office/drawing/2014/main" id="{02A7914A-EFE4-4841-93BA-D561DE1366EC}"/>
              </a:ext>
            </a:extLst>
          </p:cNvPr>
          <p:cNvPicPr>
            <a:picLocks noChangeAspect="1"/>
          </p:cNvPicPr>
          <p:nvPr/>
        </p:nvPicPr>
        <p:blipFill>
          <a:blip r:embed="rId3"/>
          <a:stretch>
            <a:fillRect/>
          </a:stretch>
        </p:blipFill>
        <p:spPr>
          <a:xfrm>
            <a:off x="1293027" y="3194825"/>
            <a:ext cx="2839753" cy="2839753"/>
          </a:xfrm>
          <a:prstGeom prst="rect">
            <a:avLst/>
          </a:prstGeom>
        </p:spPr>
      </p:pic>
      <p:sp>
        <p:nvSpPr>
          <p:cNvPr id="23" name="TextBox 22">
            <a:extLst>
              <a:ext uri="{FF2B5EF4-FFF2-40B4-BE49-F238E27FC236}">
                <a16:creationId xmlns:a16="http://schemas.microsoft.com/office/drawing/2014/main" id="{F2606765-0C0A-4D20-BB8A-24CFC64ACEE2}"/>
              </a:ext>
            </a:extLst>
          </p:cNvPr>
          <p:cNvSpPr txBox="1"/>
          <p:nvPr/>
        </p:nvSpPr>
        <p:spPr>
          <a:xfrm>
            <a:off x="725884" y="2127425"/>
            <a:ext cx="3679372" cy="523220"/>
          </a:xfrm>
          <a:prstGeom prst="rect">
            <a:avLst/>
          </a:prstGeom>
          <a:noFill/>
        </p:spPr>
        <p:txBody>
          <a:bodyPr wrap="square" rtlCol="0">
            <a:spAutoFit/>
          </a:bodyPr>
          <a:lstStyle/>
          <a:p>
            <a:r>
              <a:rPr lang="en-US" sz="2800" b="1" dirty="0"/>
              <a:t>Overlay District Plan</a:t>
            </a:r>
          </a:p>
        </p:txBody>
      </p:sp>
    </p:spTree>
    <p:extLst>
      <p:ext uri="{BB962C8B-B14F-4D97-AF65-F5344CB8AC3E}">
        <p14:creationId xmlns:p14="http://schemas.microsoft.com/office/powerpoint/2010/main" val="29069874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CF3301B-72E5-4991-9022-74819A9E9D97}"/>
              </a:ext>
            </a:extLst>
          </p:cNvPr>
          <p:cNvSpPr/>
          <p:nvPr/>
        </p:nvSpPr>
        <p:spPr>
          <a:xfrm>
            <a:off x="0" y="0"/>
            <a:ext cx="608672" cy="6858000"/>
          </a:xfrm>
          <a:prstGeom prst="rect">
            <a:avLst/>
          </a:prstGeom>
          <a:solidFill>
            <a:srgbClr val="FBE5D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4">
            <a:extLst>
              <a:ext uri="{FF2B5EF4-FFF2-40B4-BE49-F238E27FC236}">
                <a16:creationId xmlns:a16="http://schemas.microsoft.com/office/drawing/2014/main" id="{54095F2C-1A40-454F-A8AC-3EDE48548DE8}"/>
              </a:ext>
            </a:extLst>
          </p:cNvPr>
          <p:cNvSpPr>
            <a:spLocks noGrp="1"/>
          </p:cNvSpPr>
          <p:nvPr>
            <p:ph type="subTitle" idx="1"/>
          </p:nvPr>
        </p:nvSpPr>
        <p:spPr>
          <a:xfrm>
            <a:off x="1351267" y="287384"/>
            <a:ext cx="8286011" cy="649496"/>
          </a:xfrm>
        </p:spPr>
        <p:txBody>
          <a:bodyPr/>
          <a:lstStyle/>
          <a:p>
            <a:pPr algn="l"/>
            <a:r>
              <a:rPr lang="en-US" sz="4000" b="1" dirty="0">
                <a:latin typeface="Arial" panose="020B0604020202020204" pitchFamily="34" charset="0"/>
                <a:cs typeface="Arial" panose="020B0604020202020204" pitchFamily="34" charset="0"/>
              </a:rPr>
              <a:t>WECOD </a:t>
            </a:r>
            <a:r>
              <a:rPr lang="en-US" dirty="0">
                <a:latin typeface="Arial" panose="020B0604020202020204" pitchFamily="34" charset="0"/>
                <a:cs typeface="Arial" panose="020B0604020202020204" pitchFamily="34" charset="0"/>
              </a:rPr>
              <a:t>(Wind Energy Conversion Overlay District)</a:t>
            </a:r>
          </a:p>
          <a:p>
            <a:pPr algn="l"/>
            <a:endParaRPr lang="en-US"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658548BB-9E3E-47AB-B03E-4F4AB3654E3B}"/>
              </a:ext>
            </a:extLst>
          </p:cNvPr>
          <p:cNvSpPr txBox="1"/>
          <p:nvPr/>
        </p:nvSpPr>
        <p:spPr>
          <a:xfrm>
            <a:off x="8705461" y="6148968"/>
            <a:ext cx="3405680" cy="646331"/>
          </a:xfrm>
          <a:prstGeom prst="rect">
            <a:avLst/>
          </a:prstGeom>
          <a:noFill/>
        </p:spPr>
        <p:txBody>
          <a:bodyPr wrap="square" rtlCol="0">
            <a:spAutoFit/>
          </a:bodyPr>
          <a:lstStyle/>
          <a:p>
            <a:pPr algn="r"/>
            <a:r>
              <a:rPr lang="en-US" dirty="0">
                <a:solidFill>
                  <a:schemeClr val="bg1">
                    <a:lumMod val="75000"/>
                  </a:schemeClr>
                </a:solidFill>
              </a:rPr>
              <a:t>Wind Farm Regulations 2021 </a:t>
            </a:r>
          </a:p>
          <a:p>
            <a:pPr algn="r"/>
            <a:r>
              <a:rPr lang="en-US" dirty="0">
                <a:solidFill>
                  <a:schemeClr val="bg1">
                    <a:lumMod val="75000"/>
                  </a:schemeClr>
                </a:solidFill>
              </a:rPr>
              <a:t>Public Hearing Presentation</a:t>
            </a:r>
          </a:p>
        </p:txBody>
      </p:sp>
      <p:pic>
        <p:nvPicPr>
          <p:cNvPr id="6" name="Picture 2" descr="Home - Boone Impact Group">
            <a:extLst>
              <a:ext uri="{FF2B5EF4-FFF2-40B4-BE49-F238E27FC236}">
                <a16:creationId xmlns:a16="http://schemas.microsoft.com/office/drawing/2014/main" id="{F2790FEC-EDF7-45FF-A65C-2BBF33F2D06F}"/>
              </a:ext>
            </a:extLst>
          </p:cNvPr>
          <p:cNvPicPr>
            <a:picLocks noChangeAspect="1" noChangeArrowheads="1"/>
          </p:cNvPicPr>
          <p:nvPr/>
        </p:nvPicPr>
        <p:blipFill>
          <a:blip r:embed="rId2">
            <a:clrChange>
              <a:clrFrom>
                <a:srgbClr val="FFFFFF"/>
              </a:clrFrom>
              <a:clrTo>
                <a:srgbClr val="FFFFFF">
                  <a:alpha val="0"/>
                </a:srgbClr>
              </a:clrTo>
            </a:clrChange>
            <a:alphaModFix amt="50000"/>
            <a:extLst>
              <a:ext uri="{28A0092B-C50C-407E-A947-70E740481C1C}">
                <a14:useLocalDpi xmlns:a14="http://schemas.microsoft.com/office/drawing/2010/main" val="0"/>
              </a:ext>
            </a:extLst>
          </a:blip>
          <a:srcRect/>
          <a:stretch>
            <a:fillRect/>
          </a:stretch>
        </p:blipFill>
        <p:spPr bwMode="auto">
          <a:xfrm>
            <a:off x="176693" y="141347"/>
            <a:ext cx="804819" cy="79553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247B75F-664C-4C90-ADF2-85BAACC77052}"/>
              </a:ext>
            </a:extLst>
          </p:cNvPr>
          <p:cNvSpPr txBox="1"/>
          <p:nvPr/>
        </p:nvSpPr>
        <p:spPr>
          <a:xfrm>
            <a:off x="236929" y="1367246"/>
            <a:ext cx="1489165" cy="369332"/>
          </a:xfrm>
          <a:prstGeom prst="rect">
            <a:avLst/>
          </a:prstGeom>
          <a:noFill/>
        </p:spPr>
        <p:txBody>
          <a:bodyPr wrap="square" rtlCol="0">
            <a:spAutoFit/>
          </a:bodyPr>
          <a:lstStyle/>
          <a:p>
            <a:r>
              <a:rPr lang="en-US" b="1" dirty="0"/>
              <a:t>Example:</a:t>
            </a:r>
          </a:p>
        </p:txBody>
      </p:sp>
      <p:sp>
        <p:nvSpPr>
          <p:cNvPr id="10" name="TextBox 9">
            <a:extLst>
              <a:ext uri="{FF2B5EF4-FFF2-40B4-BE49-F238E27FC236}">
                <a16:creationId xmlns:a16="http://schemas.microsoft.com/office/drawing/2014/main" id="{42044DD9-C491-41B3-87DC-E7205A8D2CB6}"/>
              </a:ext>
            </a:extLst>
          </p:cNvPr>
          <p:cNvSpPr txBox="1"/>
          <p:nvPr/>
        </p:nvSpPr>
        <p:spPr>
          <a:xfrm>
            <a:off x="1567073" y="1373338"/>
            <a:ext cx="8070205" cy="400110"/>
          </a:xfrm>
          <a:prstGeom prst="rect">
            <a:avLst/>
          </a:prstGeom>
          <a:noFill/>
        </p:spPr>
        <p:txBody>
          <a:bodyPr wrap="square" rtlCol="0">
            <a:spAutoFit/>
          </a:bodyPr>
          <a:lstStyle/>
          <a:p>
            <a:r>
              <a:rPr lang="en-US" dirty="0"/>
              <a:t>Farmer </a:t>
            </a:r>
            <a:r>
              <a:rPr lang="en-US" b="1" dirty="0">
                <a:solidFill>
                  <a:srgbClr val="7030A0"/>
                </a:solidFill>
              </a:rPr>
              <a:t>STAR </a:t>
            </a:r>
            <a:r>
              <a:rPr lang="en-US" dirty="0"/>
              <a:t>would need to submit a </a:t>
            </a:r>
            <a:r>
              <a:rPr lang="en-US" sz="2000" b="1" dirty="0"/>
              <a:t>completed application </a:t>
            </a:r>
            <a:r>
              <a:rPr lang="en-US" dirty="0"/>
              <a:t>including a:</a:t>
            </a:r>
          </a:p>
        </p:txBody>
      </p:sp>
      <p:sp>
        <p:nvSpPr>
          <p:cNvPr id="23" name="TextBox 22">
            <a:extLst>
              <a:ext uri="{FF2B5EF4-FFF2-40B4-BE49-F238E27FC236}">
                <a16:creationId xmlns:a16="http://schemas.microsoft.com/office/drawing/2014/main" id="{F2606765-0C0A-4D20-BB8A-24CFC64ACEE2}"/>
              </a:ext>
            </a:extLst>
          </p:cNvPr>
          <p:cNvSpPr txBox="1"/>
          <p:nvPr/>
        </p:nvSpPr>
        <p:spPr>
          <a:xfrm>
            <a:off x="688980" y="2151397"/>
            <a:ext cx="7597770" cy="523220"/>
          </a:xfrm>
          <a:prstGeom prst="rect">
            <a:avLst/>
          </a:prstGeom>
          <a:noFill/>
        </p:spPr>
        <p:txBody>
          <a:bodyPr wrap="square" rtlCol="0">
            <a:spAutoFit/>
          </a:bodyPr>
          <a:lstStyle/>
          <a:p>
            <a:r>
              <a:rPr lang="en-US" sz="2800" b="1" dirty="0"/>
              <a:t>Computer Generated Visual Simulation</a:t>
            </a:r>
          </a:p>
        </p:txBody>
      </p:sp>
      <p:pic>
        <p:nvPicPr>
          <p:cNvPr id="15" name="Picture 2" descr="Wind Turbine CFD Simulation | CFD Simulation Library | FetchCFD">
            <a:extLst>
              <a:ext uri="{FF2B5EF4-FFF2-40B4-BE49-F238E27FC236}">
                <a16:creationId xmlns:a16="http://schemas.microsoft.com/office/drawing/2014/main" id="{2A96DFE4-63EE-4EF7-8352-AFBA44CF5E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9893" y="3349076"/>
            <a:ext cx="3592304" cy="2328917"/>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7FCA6058-A436-45EC-9BF3-EFED3D67A073}"/>
              </a:ext>
            </a:extLst>
          </p:cNvPr>
          <p:cNvSpPr txBox="1"/>
          <p:nvPr/>
        </p:nvSpPr>
        <p:spPr>
          <a:xfrm>
            <a:off x="5242560" y="3660765"/>
            <a:ext cx="6868581" cy="1969770"/>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US" dirty="0"/>
              <a:t>Impacts from turbine blades on surrounding area</a:t>
            </a:r>
          </a:p>
          <a:p>
            <a:pPr marL="285750" indent="-285750">
              <a:spcBef>
                <a:spcPts val="1200"/>
              </a:spcBef>
              <a:buFont typeface="Arial" panose="020B0604020202020204" pitchFamily="34" charset="0"/>
              <a:buChar char="•"/>
            </a:pPr>
            <a:r>
              <a:rPr lang="en-US" dirty="0"/>
              <a:t>Viewpoints from houses who did </a:t>
            </a:r>
            <a:r>
              <a:rPr lang="en-US" sz="2000" b="1" dirty="0"/>
              <a:t>not </a:t>
            </a:r>
            <a:r>
              <a:rPr lang="en-US" dirty="0"/>
              <a:t>sign the Petition for Application</a:t>
            </a:r>
          </a:p>
          <a:p>
            <a:pPr marL="285750" indent="-285750">
              <a:spcBef>
                <a:spcPts val="1200"/>
              </a:spcBef>
              <a:buFont typeface="Arial" panose="020B0604020202020204" pitchFamily="34" charset="0"/>
              <a:buChar char="•"/>
            </a:pPr>
            <a:r>
              <a:rPr lang="en-US" dirty="0"/>
              <a:t>Viewpoints from houses 1000’ outside of WECOD boundary </a:t>
            </a:r>
          </a:p>
          <a:p>
            <a:pPr marL="285750" indent="-285750">
              <a:spcBef>
                <a:spcPts val="1200"/>
              </a:spcBef>
              <a:buFont typeface="Arial" panose="020B0604020202020204" pitchFamily="34" charset="0"/>
              <a:buChar char="•"/>
            </a:pPr>
            <a:r>
              <a:rPr lang="en-US" dirty="0"/>
              <a:t>Up to 12 additional viewpoints </a:t>
            </a:r>
          </a:p>
        </p:txBody>
      </p:sp>
      <p:sp>
        <p:nvSpPr>
          <p:cNvPr id="20" name="TextBox 19">
            <a:extLst>
              <a:ext uri="{FF2B5EF4-FFF2-40B4-BE49-F238E27FC236}">
                <a16:creationId xmlns:a16="http://schemas.microsoft.com/office/drawing/2014/main" id="{9845B86D-A5A7-43CF-8738-B64952582166}"/>
              </a:ext>
            </a:extLst>
          </p:cNvPr>
          <p:cNvSpPr txBox="1"/>
          <p:nvPr/>
        </p:nvSpPr>
        <p:spPr>
          <a:xfrm>
            <a:off x="4853939" y="2957187"/>
            <a:ext cx="3679372" cy="369332"/>
          </a:xfrm>
          <a:prstGeom prst="rect">
            <a:avLst/>
          </a:prstGeom>
          <a:noFill/>
        </p:spPr>
        <p:txBody>
          <a:bodyPr wrap="square" rtlCol="0">
            <a:spAutoFit/>
          </a:bodyPr>
          <a:lstStyle/>
          <a:p>
            <a:r>
              <a:rPr lang="en-US" dirty="0"/>
              <a:t>includes, but not limited to: </a:t>
            </a:r>
          </a:p>
        </p:txBody>
      </p:sp>
    </p:spTree>
    <p:extLst>
      <p:ext uri="{BB962C8B-B14F-4D97-AF65-F5344CB8AC3E}">
        <p14:creationId xmlns:p14="http://schemas.microsoft.com/office/powerpoint/2010/main" val="15989473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8228B02-DEAD-4FC6-BF14-7E2F47AEE662}"/>
              </a:ext>
            </a:extLst>
          </p:cNvPr>
          <p:cNvSpPr/>
          <p:nvPr/>
        </p:nvSpPr>
        <p:spPr>
          <a:xfrm>
            <a:off x="0" y="0"/>
            <a:ext cx="608672" cy="6858000"/>
          </a:xfrm>
          <a:prstGeom prst="rect">
            <a:avLst/>
          </a:prstGeom>
          <a:solidFill>
            <a:srgbClr val="FBE5D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5FF26CA-DEAA-49E5-82EB-B831B4CA82C1}"/>
              </a:ext>
            </a:extLst>
          </p:cNvPr>
          <p:cNvSpPr txBox="1"/>
          <p:nvPr/>
        </p:nvSpPr>
        <p:spPr>
          <a:xfrm>
            <a:off x="5242560" y="3574456"/>
            <a:ext cx="6868581" cy="2185214"/>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US" dirty="0"/>
              <a:t>Impact of the project on local and state economy</a:t>
            </a:r>
          </a:p>
          <a:p>
            <a:pPr marL="285750" indent="-285750">
              <a:spcBef>
                <a:spcPts val="1200"/>
              </a:spcBef>
              <a:buFont typeface="Arial" panose="020B0604020202020204" pitchFamily="34" charset="0"/>
              <a:buChar char="•"/>
            </a:pPr>
            <a:r>
              <a:rPr lang="en-US" dirty="0"/>
              <a:t>Amount of </a:t>
            </a:r>
            <a:r>
              <a:rPr lang="en-US" sz="2000" b="1" dirty="0"/>
              <a:t>property</a:t>
            </a:r>
            <a:r>
              <a:rPr lang="en-US" dirty="0"/>
              <a:t> taxes to be generated</a:t>
            </a:r>
          </a:p>
          <a:p>
            <a:pPr marL="285750" indent="-285750">
              <a:spcBef>
                <a:spcPts val="1200"/>
              </a:spcBef>
              <a:buFont typeface="Arial" panose="020B0604020202020204" pitchFamily="34" charset="0"/>
              <a:buChar char="•"/>
            </a:pPr>
            <a:r>
              <a:rPr lang="en-US" dirty="0"/>
              <a:t>Amount of </a:t>
            </a:r>
            <a:r>
              <a:rPr lang="en-US" sz="2000" b="1" dirty="0"/>
              <a:t>sales</a:t>
            </a:r>
            <a:r>
              <a:rPr lang="en-US" dirty="0"/>
              <a:t> taxes to be generated</a:t>
            </a:r>
          </a:p>
          <a:p>
            <a:pPr marL="285750" indent="-285750">
              <a:spcBef>
                <a:spcPts val="1200"/>
              </a:spcBef>
              <a:buFont typeface="Arial" panose="020B0604020202020204" pitchFamily="34" charset="0"/>
              <a:buChar char="•"/>
            </a:pPr>
            <a:r>
              <a:rPr lang="en-US" dirty="0"/>
              <a:t>Number of permanent jobs gained and estimated payroll</a:t>
            </a:r>
          </a:p>
          <a:p>
            <a:pPr marL="285750" indent="-285750">
              <a:spcBef>
                <a:spcPts val="1200"/>
              </a:spcBef>
              <a:buFont typeface="Arial" panose="020B0604020202020204" pitchFamily="34" charset="0"/>
              <a:buChar char="•"/>
            </a:pPr>
            <a:r>
              <a:rPr lang="en-US" dirty="0"/>
              <a:t>Impact on </a:t>
            </a:r>
            <a:r>
              <a:rPr lang="en-US" sz="2000" b="1" dirty="0"/>
              <a:t>property values </a:t>
            </a:r>
            <a:endParaRPr lang="en-US" b="1" dirty="0"/>
          </a:p>
        </p:txBody>
      </p:sp>
      <p:sp>
        <p:nvSpPr>
          <p:cNvPr id="5" name="Subtitle 4">
            <a:extLst>
              <a:ext uri="{FF2B5EF4-FFF2-40B4-BE49-F238E27FC236}">
                <a16:creationId xmlns:a16="http://schemas.microsoft.com/office/drawing/2014/main" id="{54095F2C-1A40-454F-A8AC-3EDE48548DE8}"/>
              </a:ext>
            </a:extLst>
          </p:cNvPr>
          <p:cNvSpPr>
            <a:spLocks noGrp="1"/>
          </p:cNvSpPr>
          <p:nvPr>
            <p:ph type="subTitle" idx="1"/>
          </p:nvPr>
        </p:nvSpPr>
        <p:spPr>
          <a:xfrm>
            <a:off x="1351267" y="287384"/>
            <a:ext cx="8286011" cy="649496"/>
          </a:xfrm>
        </p:spPr>
        <p:txBody>
          <a:bodyPr/>
          <a:lstStyle/>
          <a:p>
            <a:pPr algn="l"/>
            <a:r>
              <a:rPr lang="en-US" sz="4000" b="1" dirty="0">
                <a:latin typeface="Arial" panose="020B0604020202020204" pitchFamily="34" charset="0"/>
                <a:cs typeface="Arial" panose="020B0604020202020204" pitchFamily="34" charset="0"/>
              </a:rPr>
              <a:t>WECOD </a:t>
            </a:r>
            <a:r>
              <a:rPr lang="en-US" dirty="0">
                <a:latin typeface="Arial" panose="020B0604020202020204" pitchFamily="34" charset="0"/>
                <a:cs typeface="Arial" panose="020B0604020202020204" pitchFamily="34" charset="0"/>
              </a:rPr>
              <a:t>(Wind Energy Conversion Overlay District)</a:t>
            </a:r>
          </a:p>
          <a:p>
            <a:pPr algn="l"/>
            <a:endParaRPr lang="en-US"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658548BB-9E3E-47AB-B03E-4F4AB3654E3B}"/>
              </a:ext>
            </a:extLst>
          </p:cNvPr>
          <p:cNvSpPr txBox="1"/>
          <p:nvPr/>
        </p:nvSpPr>
        <p:spPr>
          <a:xfrm>
            <a:off x="8705461" y="6148968"/>
            <a:ext cx="3405680" cy="646331"/>
          </a:xfrm>
          <a:prstGeom prst="rect">
            <a:avLst/>
          </a:prstGeom>
          <a:noFill/>
        </p:spPr>
        <p:txBody>
          <a:bodyPr wrap="square" rtlCol="0">
            <a:spAutoFit/>
          </a:bodyPr>
          <a:lstStyle/>
          <a:p>
            <a:pPr algn="r"/>
            <a:r>
              <a:rPr lang="en-US" dirty="0">
                <a:solidFill>
                  <a:schemeClr val="bg1">
                    <a:lumMod val="75000"/>
                  </a:schemeClr>
                </a:solidFill>
              </a:rPr>
              <a:t>Wind Farm Regulations 2021 </a:t>
            </a:r>
          </a:p>
          <a:p>
            <a:pPr algn="r"/>
            <a:r>
              <a:rPr lang="en-US" dirty="0">
                <a:solidFill>
                  <a:schemeClr val="bg1">
                    <a:lumMod val="75000"/>
                  </a:schemeClr>
                </a:solidFill>
              </a:rPr>
              <a:t>Public Hearing Presentation</a:t>
            </a:r>
          </a:p>
        </p:txBody>
      </p:sp>
      <p:pic>
        <p:nvPicPr>
          <p:cNvPr id="6" name="Picture 2" descr="Home - Boone Impact Group">
            <a:extLst>
              <a:ext uri="{FF2B5EF4-FFF2-40B4-BE49-F238E27FC236}">
                <a16:creationId xmlns:a16="http://schemas.microsoft.com/office/drawing/2014/main" id="{F2790FEC-EDF7-45FF-A65C-2BBF33F2D06F}"/>
              </a:ext>
            </a:extLst>
          </p:cNvPr>
          <p:cNvPicPr>
            <a:picLocks noChangeAspect="1" noChangeArrowheads="1"/>
          </p:cNvPicPr>
          <p:nvPr/>
        </p:nvPicPr>
        <p:blipFill>
          <a:blip r:embed="rId2">
            <a:clrChange>
              <a:clrFrom>
                <a:srgbClr val="FFFFFF"/>
              </a:clrFrom>
              <a:clrTo>
                <a:srgbClr val="FFFFFF">
                  <a:alpha val="0"/>
                </a:srgbClr>
              </a:clrTo>
            </a:clrChange>
            <a:alphaModFix amt="50000"/>
            <a:extLst>
              <a:ext uri="{28A0092B-C50C-407E-A947-70E740481C1C}">
                <a14:useLocalDpi xmlns:a14="http://schemas.microsoft.com/office/drawing/2010/main" val="0"/>
              </a:ext>
            </a:extLst>
          </a:blip>
          <a:srcRect/>
          <a:stretch>
            <a:fillRect/>
          </a:stretch>
        </p:blipFill>
        <p:spPr bwMode="auto">
          <a:xfrm>
            <a:off x="176693" y="141347"/>
            <a:ext cx="804819" cy="79553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247B75F-664C-4C90-ADF2-85BAACC77052}"/>
              </a:ext>
            </a:extLst>
          </p:cNvPr>
          <p:cNvSpPr txBox="1"/>
          <p:nvPr/>
        </p:nvSpPr>
        <p:spPr>
          <a:xfrm>
            <a:off x="236929" y="1367246"/>
            <a:ext cx="1489165" cy="369332"/>
          </a:xfrm>
          <a:prstGeom prst="rect">
            <a:avLst/>
          </a:prstGeom>
          <a:noFill/>
        </p:spPr>
        <p:txBody>
          <a:bodyPr wrap="square" rtlCol="0">
            <a:spAutoFit/>
          </a:bodyPr>
          <a:lstStyle/>
          <a:p>
            <a:r>
              <a:rPr lang="en-US" b="1" dirty="0"/>
              <a:t>Example:</a:t>
            </a:r>
          </a:p>
        </p:txBody>
      </p:sp>
      <p:sp>
        <p:nvSpPr>
          <p:cNvPr id="14" name="TextBox 13">
            <a:extLst>
              <a:ext uri="{FF2B5EF4-FFF2-40B4-BE49-F238E27FC236}">
                <a16:creationId xmlns:a16="http://schemas.microsoft.com/office/drawing/2014/main" id="{D76D11D5-572A-44F2-B7E8-B92BEC3518FC}"/>
              </a:ext>
            </a:extLst>
          </p:cNvPr>
          <p:cNvSpPr txBox="1"/>
          <p:nvPr/>
        </p:nvSpPr>
        <p:spPr>
          <a:xfrm>
            <a:off x="4633858" y="2914212"/>
            <a:ext cx="2924283" cy="369332"/>
          </a:xfrm>
          <a:prstGeom prst="rect">
            <a:avLst/>
          </a:prstGeom>
          <a:noFill/>
        </p:spPr>
        <p:txBody>
          <a:bodyPr wrap="square" rtlCol="0">
            <a:spAutoFit/>
          </a:bodyPr>
          <a:lstStyle/>
          <a:p>
            <a:r>
              <a:rPr lang="en-US" dirty="0"/>
              <a:t>includes, but not limited to: </a:t>
            </a:r>
          </a:p>
        </p:txBody>
      </p:sp>
      <p:sp>
        <p:nvSpPr>
          <p:cNvPr id="23" name="TextBox 22">
            <a:extLst>
              <a:ext uri="{FF2B5EF4-FFF2-40B4-BE49-F238E27FC236}">
                <a16:creationId xmlns:a16="http://schemas.microsoft.com/office/drawing/2014/main" id="{F2606765-0C0A-4D20-BB8A-24CFC64ACEE2}"/>
              </a:ext>
            </a:extLst>
          </p:cNvPr>
          <p:cNvSpPr txBox="1"/>
          <p:nvPr/>
        </p:nvSpPr>
        <p:spPr>
          <a:xfrm>
            <a:off x="754523" y="2166944"/>
            <a:ext cx="5647510" cy="523220"/>
          </a:xfrm>
          <a:prstGeom prst="rect">
            <a:avLst/>
          </a:prstGeom>
          <a:noFill/>
        </p:spPr>
        <p:txBody>
          <a:bodyPr wrap="square" rtlCol="0">
            <a:spAutoFit/>
          </a:bodyPr>
          <a:lstStyle/>
          <a:p>
            <a:r>
              <a:rPr lang="en-US" sz="2800" b="1" dirty="0"/>
              <a:t>Economic Cost Benefit Analysis</a:t>
            </a:r>
          </a:p>
        </p:txBody>
      </p:sp>
      <p:pic>
        <p:nvPicPr>
          <p:cNvPr id="3" name="Picture 2">
            <a:extLst>
              <a:ext uri="{FF2B5EF4-FFF2-40B4-BE49-F238E27FC236}">
                <a16:creationId xmlns:a16="http://schemas.microsoft.com/office/drawing/2014/main" id="{F2144B7D-9495-4DB4-9849-BAE7325E1BC1}"/>
              </a:ext>
            </a:extLst>
          </p:cNvPr>
          <p:cNvPicPr>
            <a:picLocks noChangeAspect="1"/>
          </p:cNvPicPr>
          <p:nvPr/>
        </p:nvPicPr>
        <p:blipFill>
          <a:blip r:embed="rId3"/>
          <a:stretch>
            <a:fillRect/>
          </a:stretch>
        </p:blipFill>
        <p:spPr>
          <a:xfrm>
            <a:off x="1197411" y="3662919"/>
            <a:ext cx="3123610" cy="2118064"/>
          </a:xfrm>
          <a:prstGeom prst="rect">
            <a:avLst/>
          </a:prstGeom>
          <a:ln w="28575">
            <a:solidFill>
              <a:schemeClr val="accent1">
                <a:lumMod val="50000"/>
              </a:schemeClr>
            </a:solidFill>
          </a:ln>
        </p:spPr>
      </p:pic>
      <p:sp>
        <p:nvSpPr>
          <p:cNvPr id="13" name="TextBox 12">
            <a:extLst>
              <a:ext uri="{FF2B5EF4-FFF2-40B4-BE49-F238E27FC236}">
                <a16:creationId xmlns:a16="http://schemas.microsoft.com/office/drawing/2014/main" id="{F75822A2-6510-4E7C-BF5A-94D3C9384A7F}"/>
              </a:ext>
            </a:extLst>
          </p:cNvPr>
          <p:cNvSpPr txBox="1"/>
          <p:nvPr/>
        </p:nvSpPr>
        <p:spPr>
          <a:xfrm>
            <a:off x="1567073" y="1373338"/>
            <a:ext cx="8462144" cy="400110"/>
          </a:xfrm>
          <a:prstGeom prst="rect">
            <a:avLst/>
          </a:prstGeom>
          <a:noFill/>
        </p:spPr>
        <p:txBody>
          <a:bodyPr wrap="square" rtlCol="0">
            <a:spAutoFit/>
          </a:bodyPr>
          <a:lstStyle/>
          <a:p>
            <a:r>
              <a:rPr lang="en-US" dirty="0"/>
              <a:t>Farmer </a:t>
            </a:r>
            <a:r>
              <a:rPr lang="en-US" b="1" dirty="0">
                <a:solidFill>
                  <a:srgbClr val="7030A0"/>
                </a:solidFill>
              </a:rPr>
              <a:t>STAR </a:t>
            </a:r>
            <a:r>
              <a:rPr lang="en-US" dirty="0"/>
              <a:t>would need to submit a </a:t>
            </a:r>
            <a:r>
              <a:rPr lang="en-US" sz="2000" b="1" dirty="0"/>
              <a:t>completed application </a:t>
            </a:r>
            <a:r>
              <a:rPr lang="en-US" dirty="0"/>
              <a:t>including an:</a:t>
            </a:r>
          </a:p>
        </p:txBody>
      </p:sp>
    </p:spTree>
    <p:extLst>
      <p:ext uri="{BB962C8B-B14F-4D97-AF65-F5344CB8AC3E}">
        <p14:creationId xmlns:p14="http://schemas.microsoft.com/office/powerpoint/2010/main" val="24158729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03BD6BD-E583-4FCB-B634-A61EA3230E47}"/>
              </a:ext>
            </a:extLst>
          </p:cNvPr>
          <p:cNvSpPr/>
          <p:nvPr/>
        </p:nvSpPr>
        <p:spPr>
          <a:xfrm>
            <a:off x="0" y="0"/>
            <a:ext cx="608672" cy="6858000"/>
          </a:xfrm>
          <a:prstGeom prst="rect">
            <a:avLst/>
          </a:prstGeom>
          <a:solidFill>
            <a:srgbClr val="FBE5D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5FF26CA-DEAA-49E5-82EB-B831B4CA82C1}"/>
              </a:ext>
            </a:extLst>
          </p:cNvPr>
          <p:cNvSpPr txBox="1"/>
          <p:nvPr/>
        </p:nvSpPr>
        <p:spPr>
          <a:xfrm>
            <a:off x="4659630" y="3545670"/>
            <a:ext cx="6868581" cy="1938992"/>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US" dirty="0"/>
              <a:t>Must follow United States Fish and Wildlife Service Land Based Wind Energy Guidelines</a:t>
            </a:r>
          </a:p>
          <a:p>
            <a:pPr marL="285750" indent="-285750">
              <a:spcBef>
                <a:spcPts val="1200"/>
              </a:spcBef>
              <a:buFont typeface="Arial" panose="020B0604020202020204" pitchFamily="34" charset="0"/>
              <a:buChar char="•"/>
            </a:pPr>
            <a:r>
              <a:rPr lang="en-US" dirty="0"/>
              <a:t>Impact on wildlife and wildlife habitat</a:t>
            </a:r>
          </a:p>
          <a:p>
            <a:pPr marL="285750" indent="-285750">
              <a:spcBef>
                <a:spcPts val="1200"/>
              </a:spcBef>
              <a:buFont typeface="Arial" panose="020B0604020202020204" pitchFamily="34" charset="0"/>
              <a:buChar char="•"/>
            </a:pPr>
            <a:r>
              <a:rPr lang="en-US" dirty="0"/>
              <a:t>Impact on soil erosion, and water quality</a:t>
            </a:r>
          </a:p>
          <a:p>
            <a:pPr marL="285750" indent="-285750">
              <a:spcBef>
                <a:spcPts val="1200"/>
              </a:spcBef>
              <a:buFont typeface="Arial" panose="020B0604020202020204" pitchFamily="34" charset="0"/>
              <a:buChar char="•"/>
            </a:pPr>
            <a:r>
              <a:rPr lang="en-US" dirty="0"/>
              <a:t>Noise levels, shadow flicker and blade glint</a:t>
            </a:r>
          </a:p>
        </p:txBody>
      </p:sp>
      <p:sp>
        <p:nvSpPr>
          <p:cNvPr id="5" name="Subtitle 4">
            <a:extLst>
              <a:ext uri="{FF2B5EF4-FFF2-40B4-BE49-F238E27FC236}">
                <a16:creationId xmlns:a16="http://schemas.microsoft.com/office/drawing/2014/main" id="{54095F2C-1A40-454F-A8AC-3EDE48548DE8}"/>
              </a:ext>
            </a:extLst>
          </p:cNvPr>
          <p:cNvSpPr>
            <a:spLocks noGrp="1"/>
          </p:cNvSpPr>
          <p:nvPr>
            <p:ph type="subTitle" idx="1"/>
          </p:nvPr>
        </p:nvSpPr>
        <p:spPr>
          <a:xfrm>
            <a:off x="1351267" y="287384"/>
            <a:ext cx="8286011" cy="649496"/>
          </a:xfrm>
        </p:spPr>
        <p:txBody>
          <a:bodyPr/>
          <a:lstStyle/>
          <a:p>
            <a:pPr algn="l"/>
            <a:r>
              <a:rPr lang="en-US" sz="4000" b="1" dirty="0">
                <a:latin typeface="Arial" panose="020B0604020202020204" pitchFamily="34" charset="0"/>
                <a:cs typeface="Arial" panose="020B0604020202020204" pitchFamily="34" charset="0"/>
              </a:rPr>
              <a:t>WECOD </a:t>
            </a:r>
            <a:r>
              <a:rPr lang="en-US" dirty="0">
                <a:latin typeface="Arial" panose="020B0604020202020204" pitchFamily="34" charset="0"/>
                <a:cs typeface="Arial" panose="020B0604020202020204" pitchFamily="34" charset="0"/>
              </a:rPr>
              <a:t>(Wind Energy Conversion Overlay District)</a:t>
            </a:r>
          </a:p>
          <a:p>
            <a:pPr algn="l"/>
            <a:endParaRPr lang="en-US"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658548BB-9E3E-47AB-B03E-4F4AB3654E3B}"/>
              </a:ext>
            </a:extLst>
          </p:cNvPr>
          <p:cNvSpPr txBox="1"/>
          <p:nvPr/>
        </p:nvSpPr>
        <p:spPr>
          <a:xfrm>
            <a:off x="8705461" y="6148968"/>
            <a:ext cx="3405680" cy="646331"/>
          </a:xfrm>
          <a:prstGeom prst="rect">
            <a:avLst/>
          </a:prstGeom>
          <a:noFill/>
        </p:spPr>
        <p:txBody>
          <a:bodyPr wrap="square" rtlCol="0">
            <a:spAutoFit/>
          </a:bodyPr>
          <a:lstStyle/>
          <a:p>
            <a:pPr algn="r"/>
            <a:r>
              <a:rPr lang="en-US" dirty="0">
                <a:solidFill>
                  <a:schemeClr val="bg1">
                    <a:lumMod val="75000"/>
                  </a:schemeClr>
                </a:solidFill>
              </a:rPr>
              <a:t>Wind Farm Regulations 2021 </a:t>
            </a:r>
          </a:p>
          <a:p>
            <a:pPr algn="r"/>
            <a:r>
              <a:rPr lang="en-US" dirty="0">
                <a:solidFill>
                  <a:schemeClr val="bg1">
                    <a:lumMod val="75000"/>
                  </a:schemeClr>
                </a:solidFill>
              </a:rPr>
              <a:t>Public Hearing Presentation</a:t>
            </a:r>
          </a:p>
        </p:txBody>
      </p:sp>
      <p:pic>
        <p:nvPicPr>
          <p:cNvPr id="6" name="Picture 2" descr="Home - Boone Impact Group">
            <a:extLst>
              <a:ext uri="{FF2B5EF4-FFF2-40B4-BE49-F238E27FC236}">
                <a16:creationId xmlns:a16="http://schemas.microsoft.com/office/drawing/2014/main" id="{F2790FEC-EDF7-45FF-A65C-2BBF33F2D06F}"/>
              </a:ext>
            </a:extLst>
          </p:cNvPr>
          <p:cNvPicPr>
            <a:picLocks noChangeAspect="1" noChangeArrowheads="1"/>
          </p:cNvPicPr>
          <p:nvPr/>
        </p:nvPicPr>
        <p:blipFill>
          <a:blip r:embed="rId2">
            <a:clrChange>
              <a:clrFrom>
                <a:srgbClr val="FFFFFF"/>
              </a:clrFrom>
              <a:clrTo>
                <a:srgbClr val="FFFFFF">
                  <a:alpha val="0"/>
                </a:srgbClr>
              </a:clrTo>
            </a:clrChange>
            <a:alphaModFix amt="50000"/>
            <a:extLst>
              <a:ext uri="{28A0092B-C50C-407E-A947-70E740481C1C}">
                <a14:useLocalDpi xmlns:a14="http://schemas.microsoft.com/office/drawing/2010/main" val="0"/>
              </a:ext>
            </a:extLst>
          </a:blip>
          <a:srcRect/>
          <a:stretch>
            <a:fillRect/>
          </a:stretch>
        </p:blipFill>
        <p:spPr bwMode="auto">
          <a:xfrm>
            <a:off x="176693" y="141347"/>
            <a:ext cx="804819" cy="79553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247B75F-664C-4C90-ADF2-85BAACC77052}"/>
              </a:ext>
            </a:extLst>
          </p:cNvPr>
          <p:cNvSpPr txBox="1"/>
          <p:nvPr/>
        </p:nvSpPr>
        <p:spPr>
          <a:xfrm>
            <a:off x="236929" y="1367246"/>
            <a:ext cx="1489165" cy="369332"/>
          </a:xfrm>
          <a:prstGeom prst="rect">
            <a:avLst/>
          </a:prstGeom>
          <a:noFill/>
        </p:spPr>
        <p:txBody>
          <a:bodyPr wrap="square" rtlCol="0">
            <a:spAutoFit/>
          </a:bodyPr>
          <a:lstStyle/>
          <a:p>
            <a:r>
              <a:rPr lang="en-US" b="1" dirty="0"/>
              <a:t>Example:</a:t>
            </a:r>
          </a:p>
        </p:txBody>
      </p:sp>
      <p:sp>
        <p:nvSpPr>
          <p:cNvPr id="14" name="TextBox 13">
            <a:extLst>
              <a:ext uri="{FF2B5EF4-FFF2-40B4-BE49-F238E27FC236}">
                <a16:creationId xmlns:a16="http://schemas.microsoft.com/office/drawing/2014/main" id="{D76D11D5-572A-44F2-B7E8-B92BEC3518FC}"/>
              </a:ext>
            </a:extLst>
          </p:cNvPr>
          <p:cNvSpPr txBox="1"/>
          <p:nvPr/>
        </p:nvSpPr>
        <p:spPr>
          <a:xfrm>
            <a:off x="4231473" y="2847746"/>
            <a:ext cx="2924283" cy="369332"/>
          </a:xfrm>
          <a:prstGeom prst="rect">
            <a:avLst/>
          </a:prstGeom>
          <a:noFill/>
        </p:spPr>
        <p:txBody>
          <a:bodyPr wrap="square" rtlCol="0">
            <a:spAutoFit/>
          </a:bodyPr>
          <a:lstStyle/>
          <a:p>
            <a:r>
              <a:rPr lang="en-US" dirty="0"/>
              <a:t>includes, but not limited to: </a:t>
            </a:r>
          </a:p>
        </p:txBody>
      </p:sp>
      <p:sp>
        <p:nvSpPr>
          <p:cNvPr id="23" name="TextBox 22">
            <a:extLst>
              <a:ext uri="{FF2B5EF4-FFF2-40B4-BE49-F238E27FC236}">
                <a16:creationId xmlns:a16="http://schemas.microsoft.com/office/drawing/2014/main" id="{F2606765-0C0A-4D20-BB8A-24CFC64ACEE2}"/>
              </a:ext>
            </a:extLst>
          </p:cNvPr>
          <p:cNvSpPr txBox="1"/>
          <p:nvPr/>
        </p:nvSpPr>
        <p:spPr>
          <a:xfrm>
            <a:off x="840920" y="2137075"/>
            <a:ext cx="5647510" cy="523220"/>
          </a:xfrm>
          <a:prstGeom prst="rect">
            <a:avLst/>
          </a:prstGeom>
          <a:noFill/>
        </p:spPr>
        <p:txBody>
          <a:bodyPr wrap="square" rtlCol="0">
            <a:spAutoFit/>
          </a:bodyPr>
          <a:lstStyle/>
          <a:p>
            <a:r>
              <a:rPr lang="en-US" sz="2800" b="1" dirty="0"/>
              <a:t>Environmental Assessment</a:t>
            </a:r>
          </a:p>
        </p:txBody>
      </p:sp>
      <p:pic>
        <p:nvPicPr>
          <p:cNvPr id="2052" name="Picture 4" descr="U.S. Fish &amp; Wildlife Service Guidance Documents | U.S. Fish &amp; Wildlife  Service">
            <a:extLst>
              <a:ext uri="{FF2B5EF4-FFF2-40B4-BE49-F238E27FC236}">
                <a16:creationId xmlns:a16="http://schemas.microsoft.com/office/drawing/2014/main" id="{47863AD4-95A2-4642-A89A-2E4BF8D7B1AC}"/>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51267" y="3404530"/>
            <a:ext cx="2181578" cy="2607252"/>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06F9FBFC-7CF1-4F04-882A-49E4A235DE3D}"/>
              </a:ext>
            </a:extLst>
          </p:cNvPr>
          <p:cNvSpPr txBox="1"/>
          <p:nvPr/>
        </p:nvSpPr>
        <p:spPr>
          <a:xfrm>
            <a:off x="1567073" y="1373338"/>
            <a:ext cx="8880433" cy="400110"/>
          </a:xfrm>
          <a:prstGeom prst="rect">
            <a:avLst/>
          </a:prstGeom>
          <a:noFill/>
        </p:spPr>
        <p:txBody>
          <a:bodyPr wrap="square" rtlCol="0">
            <a:spAutoFit/>
          </a:bodyPr>
          <a:lstStyle/>
          <a:p>
            <a:r>
              <a:rPr lang="en-US" dirty="0"/>
              <a:t>Farmer </a:t>
            </a:r>
            <a:r>
              <a:rPr lang="en-US" b="1" dirty="0">
                <a:solidFill>
                  <a:srgbClr val="7030A0"/>
                </a:solidFill>
              </a:rPr>
              <a:t>STAR </a:t>
            </a:r>
            <a:r>
              <a:rPr lang="en-US" dirty="0"/>
              <a:t>would need to submit a </a:t>
            </a:r>
            <a:r>
              <a:rPr lang="en-US" sz="2000" b="1" dirty="0"/>
              <a:t>completed application </a:t>
            </a:r>
            <a:r>
              <a:rPr lang="en-US" dirty="0"/>
              <a:t>including an:</a:t>
            </a:r>
          </a:p>
        </p:txBody>
      </p:sp>
    </p:spTree>
    <p:extLst>
      <p:ext uri="{BB962C8B-B14F-4D97-AF65-F5344CB8AC3E}">
        <p14:creationId xmlns:p14="http://schemas.microsoft.com/office/powerpoint/2010/main" val="35613858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3794C3A-0698-47A8-957F-591CACD7B1E8}"/>
              </a:ext>
            </a:extLst>
          </p:cNvPr>
          <p:cNvSpPr/>
          <p:nvPr/>
        </p:nvSpPr>
        <p:spPr>
          <a:xfrm>
            <a:off x="0" y="0"/>
            <a:ext cx="608672" cy="6858000"/>
          </a:xfrm>
          <a:prstGeom prst="rect">
            <a:avLst/>
          </a:prstGeom>
          <a:solidFill>
            <a:srgbClr val="FBE5D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5FF26CA-DEAA-49E5-82EB-B831B4CA82C1}"/>
              </a:ext>
            </a:extLst>
          </p:cNvPr>
          <p:cNvSpPr txBox="1"/>
          <p:nvPr/>
        </p:nvSpPr>
        <p:spPr>
          <a:xfrm>
            <a:off x="5734302" y="3601655"/>
            <a:ext cx="6868581" cy="2523768"/>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US" dirty="0"/>
              <a:t>Type of Turbine, Model number</a:t>
            </a:r>
          </a:p>
          <a:p>
            <a:pPr marL="285750" indent="-285750">
              <a:spcBef>
                <a:spcPts val="1200"/>
              </a:spcBef>
              <a:buFont typeface="Arial" panose="020B0604020202020204" pitchFamily="34" charset="0"/>
              <a:buChar char="•"/>
            </a:pPr>
            <a:r>
              <a:rPr lang="en-US" dirty="0"/>
              <a:t>Size of tower, blades, foundation, etc. </a:t>
            </a:r>
          </a:p>
          <a:p>
            <a:pPr marL="285750" indent="-285750">
              <a:spcBef>
                <a:spcPts val="1200"/>
              </a:spcBef>
              <a:buFont typeface="Arial" panose="020B0604020202020204" pitchFamily="34" charset="0"/>
              <a:buChar char="•"/>
            </a:pPr>
            <a:r>
              <a:rPr lang="en-US" dirty="0"/>
              <a:t>Construction Materials</a:t>
            </a:r>
          </a:p>
          <a:p>
            <a:pPr marL="285750" indent="-285750">
              <a:spcBef>
                <a:spcPts val="1200"/>
              </a:spcBef>
              <a:buFont typeface="Arial" panose="020B0604020202020204" pitchFamily="34" charset="0"/>
              <a:buChar char="•"/>
            </a:pPr>
            <a:r>
              <a:rPr lang="en-US" dirty="0"/>
              <a:t>Color Scheme</a:t>
            </a:r>
          </a:p>
          <a:p>
            <a:pPr marL="285750" indent="-285750">
              <a:spcBef>
                <a:spcPts val="1200"/>
              </a:spcBef>
              <a:buFont typeface="Arial" panose="020B0604020202020204" pitchFamily="34" charset="0"/>
              <a:buChar char="•"/>
            </a:pPr>
            <a:r>
              <a:rPr lang="en-US" dirty="0"/>
              <a:t>Performance, safety, and noise characteristics</a:t>
            </a:r>
          </a:p>
          <a:p>
            <a:pPr marL="285750" indent="-285750">
              <a:spcBef>
                <a:spcPts val="1200"/>
              </a:spcBef>
              <a:buFont typeface="Arial" panose="020B0604020202020204" pitchFamily="34" charset="0"/>
              <a:buChar char="•"/>
            </a:pPr>
            <a:endParaRPr lang="en-US" dirty="0"/>
          </a:p>
        </p:txBody>
      </p:sp>
      <p:sp>
        <p:nvSpPr>
          <p:cNvPr id="5" name="Subtitle 4">
            <a:extLst>
              <a:ext uri="{FF2B5EF4-FFF2-40B4-BE49-F238E27FC236}">
                <a16:creationId xmlns:a16="http://schemas.microsoft.com/office/drawing/2014/main" id="{54095F2C-1A40-454F-A8AC-3EDE48548DE8}"/>
              </a:ext>
            </a:extLst>
          </p:cNvPr>
          <p:cNvSpPr>
            <a:spLocks noGrp="1"/>
          </p:cNvSpPr>
          <p:nvPr>
            <p:ph type="subTitle" idx="1"/>
          </p:nvPr>
        </p:nvSpPr>
        <p:spPr>
          <a:xfrm>
            <a:off x="1351267" y="287384"/>
            <a:ext cx="8286011" cy="649496"/>
          </a:xfrm>
        </p:spPr>
        <p:txBody>
          <a:bodyPr/>
          <a:lstStyle/>
          <a:p>
            <a:pPr algn="l"/>
            <a:r>
              <a:rPr lang="en-US" sz="4000" b="1" dirty="0">
                <a:latin typeface="Arial" panose="020B0604020202020204" pitchFamily="34" charset="0"/>
                <a:cs typeface="Arial" panose="020B0604020202020204" pitchFamily="34" charset="0"/>
              </a:rPr>
              <a:t>WECOD </a:t>
            </a:r>
            <a:r>
              <a:rPr lang="en-US" dirty="0">
                <a:latin typeface="Arial" panose="020B0604020202020204" pitchFamily="34" charset="0"/>
                <a:cs typeface="Arial" panose="020B0604020202020204" pitchFamily="34" charset="0"/>
              </a:rPr>
              <a:t>(Wind Energy Conversion Overlay District)</a:t>
            </a:r>
          </a:p>
          <a:p>
            <a:pPr algn="l"/>
            <a:endParaRPr lang="en-US"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658548BB-9E3E-47AB-B03E-4F4AB3654E3B}"/>
              </a:ext>
            </a:extLst>
          </p:cNvPr>
          <p:cNvSpPr txBox="1"/>
          <p:nvPr/>
        </p:nvSpPr>
        <p:spPr>
          <a:xfrm>
            <a:off x="8705461" y="6148968"/>
            <a:ext cx="3405680" cy="646331"/>
          </a:xfrm>
          <a:prstGeom prst="rect">
            <a:avLst/>
          </a:prstGeom>
          <a:noFill/>
        </p:spPr>
        <p:txBody>
          <a:bodyPr wrap="square" rtlCol="0">
            <a:spAutoFit/>
          </a:bodyPr>
          <a:lstStyle/>
          <a:p>
            <a:pPr algn="r"/>
            <a:r>
              <a:rPr lang="en-US" dirty="0">
                <a:solidFill>
                  <a:schemeClr val="bg1">
                    <a:lumMod val="75000"/>
                  </a:schemeClr>
                </a:solidFill>
              </a:rPr>
              <a:t>Wind Farm Regulations 2021 </a:t>
            </a:r>
          </a:p>
          <a:p>
            <a:pPr algn="r"/>
            <a:r>
              <a:rPr lang="en-US" dirty="0">
                <a:solidFill>
                  <a:schemeClr val="bg1">
                    <a:lumMod val="75000"/>
                  </a:schemeClr>
                </a:solidFill>
              </a:rPr>
              <a:t>Public Hearing Presentation</a:t>
            </a:r>
          </a:p>
        </p:txBody>
      </p:sp>
      <p:pic>
        <p:nvPicPr>
          <p:cNvPr id="6" name="Picture 2" descr="Home - Boone Impact Group">
            <a:extLst>
              <a:ext uri="{FF2B5EF4-FFF2-40B4-BE49-F238E27FC236}">
                <a16:creationId xmlns:a16="http://schemas.microsoft.com/office/drawing/2014/main" id="{F2790FEC-EDF7-45FF-A65C-2BBF33F2D06F}"/>
              </a:ext>
            </a:extLst>
          </p:cNvPr>
          <p:cNvPicPr>
            <a:picLocks noChangeAspect="1" noChangeArrowheads="1"/>
          </p:cNvPicPr>
          <p:nvPr/>
        </p:nvPicPr>
        <p:blipFill>
          <a:blip r:embed="rId2">
            <a:clrChange>
              <a:clrFrom>
                <a:srgbClr val="FFFFFF"/>
              </a:clrFrom>
              <a:clrTo>
                <a:srgbClr val="FFFFFF">
                  <a:alpha val="0"/>
                </a:srgbClr>
              </a:clrTo>
            </a:clrChange>
            <a:alphaModFix amt="50000"/>
            <a:extLst>
              <a:ext uri="{28A0092B-C50C-407E-A947-70E740481C1C}">
                <a14:useLocalDpi xmlns:a14="http://schemas.microsoft.com/office/drawing/2010/main" val="0"/>
              </a:ext>
            </a:extLst>
          </a:blip>
          <a:srcRect/>
          <a:stretch>
            <a:fillRect/>
          </a:stretch>
        </p:blipFill>
        <p:spPr bwMode="auto">
          <a:xfrm>
            <a:off x="176693" y="141347"/>
            <a:ext cx="804819" cy="79553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247B75F-664C-4C90-ADF2-85BAACC77052}"/>
              </a:ext>
            </a:extLst>
          </p:cNvPr>
          <p:cNvSpPr txBox="1"/>
          <p:nvPr/>
        </p:nvSpPr>
        <p:spPr>
          <a:xfrm>
            <a:off x="236929" y="1367246"/>
            <a:ext cx="1489165" cy="369332"/>
          </a:xfrm>
          <a:prstGeom prst="rect">
            <a:avLst/>
          </a:prstGeom>
          <a:noFill/>
        </p:spPr>
        <p:txBody>
          <a:bodyPr wrap="square" rtlCol="0">
            <a:spAutoFit/>
          </a:bodyPr>
          <a:lstStyle/>
          <a:p>
            <a:r>
              <a:rPr lang="en-US" b="1" dirty="0"/>
              <a:t>Example:</a:t>
            </a:r>
          </a:p>
        </p:txBody>
      </p:sp>
      <p:sp>
        <p:nvSpPr>
          <p:cNvPr id="14" name="TextBox 13">
            <a:extLst>
              <a:ext uri="{FF2B5EF4-FFF2-40B4-BE49-F238E27FC236}">
                <a16:creationId xmlns:a16="http://schemas.microsoft.com/office/drawing/2014/main" id="{D76D11D5-572A-44F2-B7E8-B92BEC3518FC}"/>
              </a:ext>
            </a:extLst>
          </p:cNvPr>
          <p:cNvSpPr txBox="1"/>
          <p:nvPr/>
        </p:nvSpPr>
        <p:spPr>
          <a:xfrm>
            <a:off x="4511938" y="2995026"/>
            <a:ext cx="2924283" cy="369332"/>
          </a:xfrm>
          <a:prstGeom prst="rect">
            <a:avLst/>
          </a:prstGeom>
          <a:noFill/>
        </p:spPr>
        <p:txBody>
          <a:bodyPr wrap="square" rtlCol="0">
            <a:spAutoFit/>
          </a:bodyPr>
          <a:lstStyle/>
          <a:p>
            <a:r>
              <a:rPr lang="en-US" dirty="0"/>
              <a:t>includes, but not limited to: </a:t>
            </a:r>
          </a:p>
        </p:txBody>
      </p:sp>
      <p:sp>
        <p:nvSpPr>
          <p:cNvPr id="23" name="TextBox 22">
            <a:extLst>
              <a:ext uri="{FF2B5EF4-FFF2-40B4-BE49-F238E27FC236}">
                <a16:creationId xmlns:a16="http://schemas.microsoft.com/office/drawing/2014/main" id="{F2606765-0C0A-4D20-BB8A-24CFC64ACEE2}"/>
              </a:ext>
            </a:extLst>
          </p:cNvPr>
          <p:cNvSpPr txBox="1"/>
          <p:nvPr/>
        </p:nvSpPr>
        <p:spPr>
          <a:xfrm>
            <a:off x="981511" y="2138910"/>
            <a:ext cx="5647510" cy="523220"/>
          </a:xfrm>
          <a:prstGeom prst="rect">
            <a:avLst/>
          </a:prstGeom>
          <a:noFill/>
        </p:spPr>
        <p:txBody>
          <a:bodyPr wrap="square" rtlCol="0">
            <a:spAutoFit/>
          </a:bodyPr>
          <a:lstStyle/>
          <a:p>
            <a:r>
              <a:rPr lang="en-US" sz="2800" b="1" dirty="0"/>
              <a:t>Description of Turbine(s)</a:t>
            </a:r>
          </a:p>
        </p:txBody>
      </p:sp>
      <p:pic>
        <p:nvPicPr>
          <p:cNvPr id="7" name="Picture 6" descr="Diagram&#10;&#10;Description automatically generated">
            <a:extLst>
              <a:ext uri="{FF2B5EF4-FFF2-40B4-BE49-F238E27FC236}">
                <a16:creationId xmlns:a16="http://schemas.microsoft.com/office/drawing/2014/main" id="{972749AD-FBFA-4C92-9EA3-EFB8EAE3B8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660" y="3386212"/>
            <a:ext cx="4493623" cy="2954655"/>
          </a:xfrm>
          <a:prstGeom prst="rect">
            <a:avLst/>
          </a:prstGeom>
        </p:spPr>
      </p:pic>
      <p:sp>
        <p:nvSpPr>
          <p:cNvPr id="13" name="TextBox 12">
            <a:extLst>
              <a:ext uri="{FF2B5EF4-FFF2-40B4-BE49-F238E27FC236}">
                <a16:creationId xmlns:a16="http://schemas.microsoft.com/office/drawing/2014/main" id="{B1344E7F-9375-41B3-8F06-C828BD44E715}"/>
              </a:ext>
            </a:extLst>
          </p:cNvPr>
          <p:cNvSpPr txBox="1"/>
          <p:nvPr/>
        </p:nvSpPr>
        <p:spPr>
          <a:xfrm>
            <a:off x="1567073" y="1373338"/>
            <a:ext cx="8070205" cy="400110"/>
          </a:xfrm>
          <a:prstGeom prst="rect">
            <a:avLst/>
          </a:prstGeom>
          <a:noFill/>
        </p:spPr>
        <p:txBody>
          <a:bodyPr wrap="square" rtlCol="0">
            <a:spAutoFit/>
          </a:bodyPr>
          <a:lstStyle/>
          <a:p>
            <a:r>
              <a:rPr lang="en-US" dirty="0"/>
              <a:t>Farmer </a:t>
            </a:r>
            <a:r>
              <a:rPr lang="en-US" b="1" dirty="0">
                <a:solidFill>
                  <a:srgbClr val="7030A0"/>
                </a:solidFill>
              </a:rPr>
              <a:t>STAR </a:t>
            </a:r>
            <a:r>
              <a:rPr lang="en-US" dirty="0"/>
              <a:t>would need to submit a </a:t>
            </a:r>
            <a:r>
              <a:rPr lang="en-US" sz="2000" b="1" dirty="0"/>
              <a:t>completed application </a:t>
            </a:r>
            <a:r>
              <a:rPr lang="en-US" dirty="0"/>
              <a:t>including a:</a:t>
            </a:r>
          </a:p>
        </p:txBody>
      </p:sp>
    </p:spTree>
    <p:extLst>
      <p:ext uri="{BB962C8B-B14F-4D97-AF65-F5344CB8AC3E}">
        <p14:creationId xmlns:p14="http://schemas.microsoft.com/office/powerpoint/2010/main" val="487166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54095F2C-1A40-454F-A8AC-3EDE48548DE8}"/>
              </a:ext>
            </a:extLst>
          </p:cNvPr>
          <p:cNvSpPr>
            <a:spLocks noGrp="1"/>
          </p:cNvSpPr>
          <p:nvPr>
            <p:ph type="subTitle" idx="1"/>
          </p:nvPr>
        </p:nvSpPr>
        <p:spPr>
          <a:xfrm>
            <a:off x="419450" y="1409350"/>
            <a:ext cx="10352014" cy="4739617"/>
          </a:xfrm>
        </p:spPr>
        <p:txBody>
          <a:bodyPr/>
          <a:lstStyle/>
          <a:p>
            <a:pPr algn="l"/>
            <a:r>
              <a:rPr lang="en-US" dirty="0">
                <a:latin typeface="Arial" panose="020B0604020202020204" pitchFamily="34" charset="0"/>
                <a:cs typeface="Arial" panose="020B0604020202020204" pitchFamily="34" charset="0"/>
              </a:rPr>
              <a:t>Welcome &amp; Thank you</a:t>
            </a:r>
          </a:p>
          <a:p>
            <a:pPr algn="l"/>
            <a:endParaRPr lang="en-US" dirty="0">
              <a:latin typeface="Arial" panose="020B0604020202020204" pitchFamily="34" charset="0"/>
              <a:cs typeface="Arial" panose="020B0604020202020204" pitchFamily="34" charset="0"/>
            </a:endParaRPr>
          </a:p>
          <a:p>
            <a:pPr algn="l"/>
            <a:r>
              <a:rPr lang="en-US" dirty="0">
                <a:latin typeface="Arial" panose="020B0604020202020204" pitchFamily="34" charset="0"/>
                <a:cs typeface="Arial" panose="020B0604020202020204" pitchFamily="34" charset="0"/>
              </a:rPr>
              <a:t>Please follow all guidance from the Boone County Public Health Order and Southern Boone R-1 School District regarding the COVID-19 pandemic. </a:t>
            </a:r>
          </a:p>
          <a:p>
            <a:pPr algn="l"/>
            <a:endParaRPr lang="en-US" dirty="0">
              <a:latin typeface="Arial" panose="020B0604020202020204" pitchFamily="34" charset="0"/>
              <a:cs typeface="Arial" panose="020B0604020202020204" pitchFamily="34" charset="0"/>
            </a:endParaRPr>
          </a:p>
          <a:p>
            <a:pPr algn="l"/>
            <a:r>
              <a:rPr lang="en-US" dirty="0">
                <a:latin typeface="Arial" panose="020B0604020202020204" pitchFamily="34" charset="0"/>
                <a:cs typeface="Arial" panose="020B0604020202020204" pitchFamily="34" charset="0"/>
              </a:rPr>
              <a:t>We ask that all persons wear a face mask and maintain 6-feet of physical distance from other parties when possible. </a:t>
            </a:r>
          </a:p>
          <a:p>
            <a:pPr algn="l"/>
            <a:endParaRPr lang="en-US" dirty="0">
              <a:latin typeface="Arial" panose="020B0604020202020204" pitchFamily="34" charset="0"/>
              <a:cs typeface="Arial" panose="020B0604020202020204" pitchFamily="34" charset="0"/>
            </a:endParaRPr>
          </a:p>
          <a:p>
            <a:pPr algn="l"/>
            <a:r>
              <a:rPr lang="en-US" dirty="0">
                <a:latin typeface="Arial" panose="020B0604020202020204" pitchFamily="34" charset="0"/>
                <a:cs typeface="Arial" panose="020B0604020202020204" pitchFamily="34" charset="0"/>
              </a:rPr>
              <a:t>Chairman Opening Statement</a:t>
            </a:r>
          </a:p>
          <a:p>
            <a:pPr algn="l"/>
            <a:endParaRPr lang="en-US"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658548BB-9E3E-47AB-B03E-4F4AB3654E3B}"/>
              </a:ext>
            </a:extLst>
          </p:cNvPr>
          <p:cNvSpPr txBox="1"/>
          <p:nvPr/>
        </p:nvSpPr>
        <p:spPr>
          <a:xfrm>
            <a:off x="8705461" y="6148968"/>
            <a:ext cx="3405680" cy="646331"/>
          </a:xfrm>
          <a:prstGeom prst="rect">
            <a:avLst/>
          </a:prstGeom>
          <a:noFill/>
        </p:spPr>
        <p:txBody>
          <a:bodyPr wrap="square" rtlCol="0">
            <a:spAutoFit/>
          </a:bodyPr>
          <a:lstStyle/>
          <a:p>
            <a:pPr algn="r"/>
            <a:r>
              <a:rPr lang="en-US" dirty="0">
                <a:solidFill>
                  <a:schemeClr val="bg1">
                    <a:lumMod val="75000"/>
                  </a:schemeClr>
                </a:solidFill>
              </a:rPr>
              <a:t>Wind Farm Regulations 2021 </a:t>
            </a:r>
          </a:p>
          <a:p>
            <a:pPr algn="r"/>
            <a:r>
              <a:rPr lang="en-US" dirty="0">
                <a:solidFill>
                  <a:schemeClr val="bg1">
                    <a:lumMod val="75000"/>
                  </a:schemeClr>
                </a:solidFill>
              </a:rPr>
              <a:t>Public Hearing Presentation</a:t>
            </a:r>
          </a:p>
        </p:txBody>
      </p:sp>
      <p:pic>
        <p:nvPicPr>
          <p:cNvPr id="6" name="Picture 2" descr="Home - Boone Impact Group">
            <a:extLst>
              <a:ext uri="{FF2B5EF4-FFF2-40B4-BE49-F238E27FC236}">
                <a16:creationId xmlns:a16="http://schemas.microsoft.com/office/drawing/2014/main" id="{F2790FEC-EDF7-45FF-A65C-2BBF33F2D06F}"/>
              </a:ext>
            </a:extLst>
          </p:cNvPr>
          <p:cNvPicPr>
            <a:picLocks noChangeAspect="1" noChangeArrowheads="1"/>
          </p:cNvPicPr>
          <p:nvPr/>
        </p:nvPicPr>
        <p:blipFill>
          <a:blip r:embed="rId2">
            <a:clrChange>
              <a:clrFrom>
                <a:srgbClr val="FFFFFF"/>
              </a:clrFrom>
              <a:clrTo>
                <a:srgbClr val="FFFFFF">
                  <a:alpha val="0"/>
                </a:srgbClr>
              </a:clrTo>
            </a:clrChange>
            <a:alphaModFix amt="50000"/>
            <a:extLst>
              <a:ext uri="{28A0092B-C50C-407E-A947-70E740481C1C}">
                <a14:useLocalDpi xmlns:a14="http://schemas.microsoft.com/office/drawing/2010/main" val="0"/>
              </a:ext>
            </a:extLst>
          </a:blip>
          <a:srcRect/>
          <a:stretch>
            <a:fillRect/>
          </a:stretch>
        </p:blipFill>
        <p:spPr bwMode="auto">
          <a:xfrm>
            <a:off x="176693" y="141347"/>
            <a:ext cx="804819" cy="795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33550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B28C03F-3315-4838-8AE4-C1F36FB967C5}"/>
              </a:ext>
            </a:extLst>
          </p:cNvPr>
          <p:cNvSpPr/>
          <p:nvPr/>
        </p:nvSpPr>
        <p:spPr>
          <a:xfrm>
            <a:off x="0" y="0"/>
            <a:ext cx="608672" cy="6858000"/>
          </a:xfrm>
          <a:prstGeom prst="rect">
            <a:avLst/>
          </a:prstGeom>
          <a:solidFill>
            <a:srgbClr val="FBE5D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5FF26CA-DEAA-49E5-82EB-B831B4CA82C1}"/>
              </a:ext>
            </a:extLst>
          </p:cNvPr>
          <p:cNvSpPr txBox="1"/>
          <p:nvPr/>
        </p:nvSpPr>
        <p:spPr>
          <a:xfrm>
            <a:off x="5494272" y="3545670"/>
            <a:ext cx="6570310" cy="1938992"/>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US" dirty="0"/>
              <a:t>Anticipated volume of traffic during/ after construction</a:t>
            </a:r>
          </a:p>
          <a:p>
            <a:pPr marL="285750" indent="-285750">
              <a:spcBef>
                <a:spcPts val="1200"/>
              </a:spcBef>
              <a:buFont typeface="Arial" panose="020B0604020202020204" pitchFamily="34" charset="0"/>
              <a:buChar char="•"/>
            </a:pPr>
            <a:r>
              <a:rPr lang="en-US" dirty="0"/>
              <a:t>Routes for oversized and heavy equipment</a:t>
            </a:r>
          </a:p>
          <a:p>
            <a:pPr marL="285750" indent="-285750">
              <a:spcBef>
                <a:spcPts val="1200"/>
              </a:spcBef>
              <a:buFont typeface="Arial" panose="020B0604020202020204" pitchFamily="34" charset="0"/>
              <a:buChar char="•"/>
            </a:pPr>
            <a:r>
              <a:rPr lang="en-US" dirty="0"/>
              <a:t>Method of assurance regarding road repair to public entities</a:t>
            </a:r>
          </a:p>
          <a:p>
            <a:pPr marL="285750" indent="-285750">
              <a:spcBef>
                <a:spcPts val="1200"/>
              </a:spcBef>
              <a:buFont typeface="Arial" panose="020B0604020202020204" pitchFamily="34" charset="0"/>
              <a:buChar char="•"/>
            </a:pPr>
            <a:r>
              <a:rPr lang="en-US" dirty="0"/>
              <a:t>All impacts to the transportation network should be mitigated to the maximum extent practicable</a:t>
            </a:r>
          </a:p>
        </p:txBody>
      </p:sp>
      <p:sp>
        <p:nvSpPr>
          <p:cNvPr id="5" name="Subtitle 4">
            <a:extLst>
              <a:ext uri="{FF2B5EF4-FFF2-40B4-BE49-F238E27FC236}">
                <a16:creationId xmlns:a16="http://schemas.microsoft.com/office/drawing/2014/main" id="{54095F2C-1A40-454F-A8AC-3EDE48548DE8}"/>
              </a:ext>
            </a:extLst>
          </p:cNvPr>
          <p:cNvSpPr>
            <a:spLocks noGrp="1"/>
          </p:cNvSpPr>
          <p:nvPr>
            <p:ph type="subTitle" idx="1"/>
          </p:nvPr>
        </p:nvSpPr>
        <p:spPr>
          <a:xfrm>
            <a:off x="1351267" y="287384"/>
            <a:ext cx="8286011" cy="649496"/>
          </a:xfrm>
        </p:spPr>
        <p:txBody>
          <a:bodyPr/>
          <a:lstStyle/>
          <a:p>
            <a:pPr algn="l"/>
            <a:r>
              <a:rPr lang="en-US" sz="4000" b="1" dirty="0">
                <a:latin typeface="Arial" panose="020B0604020202020204" pitchFamily="34" charset="0"/>
                <a:cs typeface="Arial" panose="020B0604020202020204" pitchFamily="34" charset="0"/>
              </a:rPr>
              <a:t>WECOD </a:t>
            </a:r>
            <a:r>
              <a:rPr lang="en-US" dirty="0">
                <a:latin typeface="Arial" panose="020B0604020202020204" pitchFamily="34" charset="0"/>
                <a:cs typeface="Arial" panose="020B0604020202020204" pitchFamily="34" charset="0"/>
              </a:rPr>
              <a:t>(Wind Energy Conversion Overlay District)</a:t>
            </a:r>
          </a:p>
          <a:p>
            <a:pPr algn="l"/>
            <a:endParaRPr lang="en-US"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658548BB-9E3E-47AB-B03E-4F4AB3654E3B}"/>
              </a:ext>
            </a:extLst>
          </p:cNvPr>
          <p:cNvSpPr txBox="1"/>
          <p:nvPr/>
        </p:nvSpPr>
        <p:spPr>
          <a:xfrm>
            <a:off x="8705461" y="6148968"/>
            <a:ext cx="3405680" cy="646331"/>
          </a:xfrm>
          <a:prstGeom prst="rect">
            <a:avLst/>
          </a:prstGeom>
          <a:noFill/>
        </p:spPr>
        <p:txBody>
          <a:bodyPr wrap="square" rtlCol="0">
            <a:spAutoFit/>
          </a:bodyPr>
          <a:lstStyle/>
          <a:p>
            <a:pPr algn="r"/>
            <a:r>
              <a:rPr lang="en-US" dirty="0">
                <a:solidFill>
                  <a:schemeClr val="bg1">
                    <a:lumMod val="75000"/>
                  </a:schemeClr>
                </a:solidFill>
              </a:rPr>
              <a:t>Wind Farm Regulations 2021 </a:t>
            </a:r>
          </a:p>
          <a:p>
            <a:pPr algn="r"/>
            <a:r>
              <a:rPr lang="en-US" dirty="0">
                <a:solidFill>
                  <a:schemeClr val="bg1">
                    <a:lumMod val="75000"/>
                  </a:schemeClr>
                </a:solidFill>
              </a:rPr>
              <a:t>Public Hearing Presentation</a:t>
            </a:r>
          </a:p>
        </p:txBody>
      </p:sp>
      <p:pic>
        <p:nvPicPr>
          <p:cNvPr id="6" name="Picture 2" descr="Home - Boone Impact Group">
            <a:extLst>
              <a:ext uri="{FF2B5EF4-FFF2-40B4-BE49-F238E27FC236}">
                <a16:creationId xmlns:a16="http://schemas.microsoft.com/office/drawing/2014/main" id="{F2790FEC-EDF7-45FF-A65C-2BBF33F2D06F}"/>
              </a:ext>
            </a:extLst>
          </p:cNvPr>
          <p:cNvPicPr>
            <a:picLocks noChangeAspect="1" noChangeArrowheads="1"/>
          </p:cNvPicPr>
          <p:nvPr/>
        </p:nvPicPr>
        <p:blipFill>
          <a:blip r:embed="rId2">
            <a:clrChange>
              <a:clrFrom>
                <a:srgbClr val="FFFFFF"/>
              </a:clrFrom>
              <a:clrTo>
                <a:srgbClr val="FFFFFF">
                  <a:alpha val="0"/>
                </a:srgbClr>
              </a:clrTo>
            </a:clrChange>
            <a:alphaModFix amt="50000"/>
            <a:extLst>
              <a:ext uri="{28A0092B-C50C-407E-A947-70E740481C1C}">
                <a14:useLocalDpi xmlns:a14="http://schemas.microsoft.com/office/drawing/2010/main" val="0"/>
              </a:ext>
            </a:extLst>
          </a:blip>
          <a:srcRect/>
          <a:stretch>
            <a:fillRect/>
          </a:stretch>
        </p:blipFill>
        <p:spPr bwMode="auto">
          <a:xfrm>
            <a:off x="176693" y="141347"/>
            <a:ext cx="804819" cy="79553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247B75F-664C-4C90-ADF2-85BAACC77052}"/>
              </a:ext>
            </a:extLst>
          </p:cNvPr>
          <p:cNvSpPr txBox="1"/>
          <p:nvPr/>
        </p:nvSpPr>
        <p:spPr>
          <a:xfrm>
            <a:off x="236929" y="1367246"/>
            <a:ext cx="1489165" cy="369332"/>
          </a:xfrm>
          <a:prstGeom prst="rect">
            <a:avLst/>
          </a:prstGeom>
          <a:noFill/>
        </p:spPr>
        <p:txBody>
          <a:bodyPr wrap="square" rtlCol="0">
            <a:spAutoFit/>
          </a:bodyPr>
          <a:lstStyle/>
          <a:p>
            <a:r>
              <a:rPr lang="en-US" b="1" dirty="0"/>
              <a:t>Example:</a:t>
            </a:r>
          </a:p>
        </p:txBody>
      </p:sp>
      <p:sp>
        <p:nvSpPr>
          <p:cNvPr id="14" name="TextBox 13">
            <a:extLst>
              <a:ext uri="{FF2B5EF4-FFF2-40B4-BE49-F238E27FC236}">
                <a16:creationId xmlns:a16="http://schemas.microsoft.com/office/drawing/2014/main" id="{D76D11D5-572A-44F2-B7E8-B92BEC3518FC}"/>
              </a:ext>
            </a:extLst>
          </p:cNvPr>
          <p:cNvSpPr txBox="1"/>
          <p:nvPr/>
        </p:nvSpPr>
        <p:spPr>
          <a:xfrm>
            <a:off x="4140033" y="2789368"/>
            <a:ext cx="2924283" cy="369332"/>
          </a:xfrm>
          <a:prstGeom prst="rect">
            <a:avLst/>
          </a:prstGeom>
          <a:noFill/>
        </p:spPr>
        <p:txBody>
          <a:bodyPr wrap="square" rtlCol="0">
            <a:spAutoFit/>
          </a:bodyPr>
          <a:lstStyle/>
          <a:p>
            <a:r>
              <a:rPr lang="en-US" dirty="0"/>
              <a:t>includes, but not limited to: </a:t>
            </a:r>
          </a:p>
        </p:txBody>
      </p:sp>
      <p:sp>
        <p:nvSpPr>
          <p:cNvPr id="23" name="TextBox 22">
            <a:extLst>
              <a:ext uri="{FF2B5EF4-FFF2-40B4-BE49-F238E27FC236}">
                <a16:creationId xmlns:a16="http://schemas.microsoft.com/office/drawing/2014/main" id="{F2606765-0C0A-4D20-BB8A-24CFC64ACEE2}"/>
              </a:ext>
            </a:extLst>
          </p:cNvPr>
          <p:cNvSpPr txBox="1"/>
          <p:nvPr/>
        </p:nvSpPr>
        <p:spPr>
          <a:xfrm>
            <a:off x="1115240" y="2179128"/>
            <a:ext cx="2553790" cy="523220"/>
          </a:xfrm>
          <a:prstGeom prst="rect">
            <a:avLst/>
          </a:prstGeom>
          <a:noFill/>
        </p:spPr>
        <p:txBody>
          <a:bodyPr wrap="square" rtlCol="0">
            <a:spAutoFit/>
          </a:bodyPr>
          <a:lstStyle/>
          <a:p>
            <a:r>
              <a:rPr lang="en-US" sz="2800" b="1" dirty="0"/>
              <a:t>Traffic Plan</a:t>
            </a:r>
          </a:p>
        </p:txBody>
      </p:sp>
      <p:pic>
        <p:nvPicPr>
          <p:cNvPr id="1026" name="Picture 2" descr="Afer Effects:: Smooth Keyframes">
            <a:extLst>
              <a:ext uri="{FF2B5EF4-FFF2-40B4-BE49-F238E27FC236}">
                <a16:creationId xmlns:a16="http://schemas.microsoft.com/office/drawing/2014/main" id="{313EC535-E15C-4B1C-BE2D-ECEF4E75CB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463" y="3383467"/>
            <a:ext cx="4298306" cy="2483476"/>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867AC246-AF18-429C-8793-197BE7228496}"/>
              </a:ext>
            </a:extLst>
          </p:cNvPr>
          <p:cNvSpPr txBox="1"/>
          <p:nvPr/>
        </p:nvSpPr>
        <p:spPr>
          <a:xfrm>
            <a:off x="1567073" y="1373338"/>
            <a:ext cx="8070205" cy="400110"/>
          </a:xfrm>
          <a:prstGeom prst="rect">
            <a:avLst/>
          </a:prstGeom>
          <a:noFill/>
        </p:spPr>
        <p:txBody>
          <a:bodyPr wrap="square" rtlCol="0">
            <a:spAutoFit/>
          </a:bodyPr>
          <a:lstStyle/>
          <a:p>
            <a:r>
              <a:rPr lang="en-US" dirty="0"/>
              <a:t>Farmer </a:t>
            </a:r>
            <a:r>
              <a:rPr lang="en-US" b="1" dirty="0">
                <a:solidFill>
                  <a:srgbClr val="7030A0"/>
                </a:solidFill>
              </a:rPr>
              <a:t>STAR </a:t>
            </a:r>
            <a:r>
              <a:rPr lang="en-US" dirty="0"/>
              <a:t>would need to submit a </a:t>
            </a:r>
            <a:r>
              <a:rPr lang="en-US" sz="2000" b="1" dirty="0"/>
              <a:t>completed application </a:t>
            </a:r>
            <a:r>
              <a:rPr lang="en-US" dirty="0"/>
              <a:t>including a:</a:t>
            </a:r>
          </a:p>
        </p:txBody>
      </p:sp>
    </p:spTree>
    <p:extLst>
      <p:ext uri="{BB962C8B-B14F-4D97-AF65-F5344CB8AC3E}">
        <p14:creationId xmlns:p14="http://schemas.microsoft.com/office/powerpoint/2010/main" val="39333571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1D2DAF6-411B-482B-9A7C-FC39FB74C426}"/>
              </a:ext>
            </a:extLst>
          </p:cNvPr>
          <p:cNvSpPr/>
          <p:nvPr/>
        </p:nvSpPr>
        <p:spPr>
          <a:xfrm>
            <a:off x="0" y="0"/>
            <a:ext cx="608672" cy="6858000"/>
          </a:xfrm>
          <a:prstGeom prst="rect">
            <a:avLst/>
          </a:prstGeom>
          <a:solidFill>
            <a:srgbClr val="D7EAD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5FF26CA-DEAA-49E5-82EB-B831B4CA82C1}"/>
              </a:ext>
            </a:extLst>
          </p:cNvPr>
          <p:cNvSpPr txBox="1"/>
          <p:nvPr/>
        </p:nvSpPr>
        <p:spPr>
          <a:xfrm>
            <a:off x="5116547" y="3699301"/>
            <a:ext cx="6868581" cy="1661993"/>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US" dirty="0"/>
              <a:t>Public Notice Fees</a:t>
            </a:r>
          </a:p>
          <a:p>
            <a:pPr marL="285750" indent="-285750">
              <a:spcBef>
                <a:spcPts val="1200"/>
              </a:spcBef>
              <a:buFont typeface="Arial" panose="020B0604020202020204" pitchFamily="34" charset="0"/>
              <a:buChar char="•"/>
            </a:pPr>
            <a:r>
              <a:rPr lang="en-US" dirty="0"/>
              <a:t>Costs of completing application documentation</a:t>
            </a:r>
          </a:p>
          <a:p>
            <a:pPr marL="285750" indent="-285750">
              <a:spcBef>
                <a:spcPts val="1200"/>
              </a:spcBef>
              <a:buFont typeface="Arial" panose="020B0604020202020204" pitchFamily="34" charset="0"/>
              <a:buChar char="•"/>
            </a:pPr>
            <a:r>
              <a:rPr lang="en-US" dirty="0"/>
              <a:t>Review fee determined by County Commission</a:t>
            </a:r>
          </a:p>
          <a:p>
            <a:pPr marL="285750" indent="-285750">
              <a:spcBef>
                <a:spcPts val="1200"/>
              </a:spcBef>
              <a:buFont typeface="Arial" panose="020B0604020202020204" pitchFamily="34" charset="0"/>
              <a:buChar char="•"/>
            </a:pPr>
            <a:endParaRPr lang="en-US" dirty="0"/>
          </a:p>
        </p:txBody>
      </p:sp>
      <p:sp>
        <p:nvSpPr>
          <p:cNvPr id="5" name="Subtitle 4">
            <a:extLst>
              <a:ext uri="{FF2B5EF4-FFF2-40B4-BE49-F238E27FC236}">
                <a16:creationId xmlns:a16="http://schemas.microsoft.com/office/drawing/2014/main" id="{54095F2C-1A40-454F-A8AC-3EDE48548DE8}"/>
              </a:ext>
            </a:extLst>
          </p:cNvPr>
          <p:cNvSpPr>
            <a:spLocks noGrp="1"/>
          </p:cNvSpPr>
          <p:nvPr>
            <p:ph type="subTitle" idx="1"/>
          </p:nvPr>
        </p:nvSpPr>
        <p:spPr>
          <a:xfrm>
            <a:off x="1351267" y="287384"/>
            <a:ext cx="8286011" cy="649496"/>
          </a:xfrm>
        </p:spPr>
        <p:txBody>
          <a:bodyPr/>
          <a:lstStyle/>
          <a:p>
            <a:pPr algn="l"/>
            <a:r>
              <a:rPr lang="en-US" sz="4000" b="1" dirty="0">
                <a:latin typeface="Arial" panose="020B0604020202020204" pitchFamily="34" charset="0"/>
                <a:cs typeface="Arial" panose="020B0604020202020204" pitchFamily="34" charset="0"/>
              </a:rPr>
              <a:t>WECOD </a:t>
            </a:r>
            <a:r>
              <a:rPr lang="en-US" dirty="0">
                <a:latin typeface="Arial" panose="020B0604020202020204" pitchFamily="34" charset="0"/>
                <a:cs typeface="Arial" panose="020B0604020202020204" pitchFamily="34" charset="0"/>
              </a:rPr>
              <a:t>(Wind Energy Conversion Overlay District)</a:t>
            </a:r>
          </a:p>
          <a:p>
            <a:pPr algn="l"/>
            <a:endParaRPr lang="en-US"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658548BB-9E3E-47AB-B03E-4F4AB3654E3B}"/>
              </a:ext>
            </a:extLst>
          </p:cNvPr>
          <p:cNvSpPr txBox="1"/>
          <p:nvPr/>
        </p:nvSpPr>
        <p:spPr>
          <a:xfrm>
            <a:off x="8705461" y="6148968"/>
            <a:ext cx="3405680" cy="646331"/>
          </a:xfrm>
          <a:prstGeom prst="rect">
            <a:avLst/>
          </a:prstGeom>
          <a:noFill/>
        </p:spPr>
        <p:txBody>
          <a:bodyPr wrap="square" rtlCol="0">
            <a:spAutoFit/>
          </a:bodyPr>
          <a:lstStyle/>
          <a:p>
            <a:pPr algn="r"/>
            <a:r>
              <a:rPr lang="en-US" dirty="0">
                <a:solidFill>
                  <a:schemeClr val="bg1">
                    <a:lumMod val="75000"/>
                  </a:schemeClr>
                </a:solidFill>
              </a:rPr>
              <a:t>Wind Farm Regulations 2021 </a:t>
            </a:r>
          </a:p>
          <a:p>
            <a:pPr algn="r"/>
            <a:r>
              <a:rPr lang="en-US" dirty="0">
                <a:solidFill>
                  <a:schemeClr val="bg1">
                    <a:lumMod val="75000"/>
                  </a:schemeClr>
                </a:solidFill>
              </a:rPr>
              <a:t>Public Hearing Presentation</a:t>
            </a:r>
          </a:p>
        </p:txBody>
      </p:sp>
      <p:pic>
        <p:nvPicPr>
          <p:cNvPr id="6" name="Picture 2" descr="Home - Boone Impact Group">
            <a:extLst>
              <a:ext uri="{FF2B5EF4-FFF2-40B4-BE49-F238E27FC236}">
                <a16:creationId xmlns:a16="http://schemas.microsoft.com/office/drawing/2014/main" id="{F2790FEC-EDF7-45FF-A65C-2BBF33F2D06F}"/>
              </a:ext>
            </a:extLst>
          </p:cNvPr>
          <p:cNvPicPr>
            <a:picLocks noChangeAspect="1" noChangeArrowheads="1"/>
          </p:cNvPicPr>
          <p:nvPr/>
        </p:nvPicPr>
        <p:blipFill>
          <a:blip r:embed="rId2">
            <a:clrChange>
              <a:clrFrom>
                <a:srgbClr val="FFFFFF"/>
              </a:clrFrom>
              <a:clrTo>
                <a:srgbClr val="FFFFFF">
                  <a:alpha val="0"/>
                </a:srgbClr>
              </a:clrTo>
            </a:clrChange>
            <a:alphaModFix amt="50000"/>
            <a:extLst>
              <a:ext uri="{28A0092B-C50C-407E-A947-70E740481C1C}">
                <a14:useLocalDpi xmlns:a14="http://schemas.microsoft.com/office/drawing/2010/main" val="0"/>
              </a:ext>
            </a:extLst>
          </a:blip>
          <a:srcRect/>
          <a:stretch>
            <a:fillRect/>
          </a:stretch>
        </p:blipFill>
        <p:spPr bwMode="auto">
          <a:xfrm>
            <a:off x="176693" y="141347"/>
            <a:ext cx="804819" cy="795533"/>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F2606765-0C0A-4D20-BB8A-24CFC64ACEE2}"/>
              </a:ext>
            </a:extLst>
          </p:cNvPr>
          <p:cNvSpPr txBox="1"/>
          <p:nvPr/>
        </p:nvSpPr>
        <p:spPr>
          <a:xfrm>
            <a:off x="1316278" y="2166944"/>
            <a:ext cx="5647510" cy="523220"/>
          </a:xfrm>
          <a:prstGeom prst="rect">
            <a:avLst/>
          </a:prstGeom>
          <a:noFill/>
        </p:spPr>
        <p:txBody>
          <a:bodyPr wrap="square" rtlCol="0">
            <a:spAutoFit/>
          </a:bodyPr>
          <a:lstStyle/>
          <a:p>
            <a:r>
              <a:rPr lang="en-US" sz="2800" b="1" dirty="0"/>
              <a:t>Pay Fees</a:t>
            </a:r>
          </a:p>
        </p:txBody>
      </p:sp>
      <p:sp>
        <p:nvSpPr>
          <p:cNvPr id="12" name="TextBox 11">
            <a:extLst>
              <a:ext uri="{FF2B5EF4-FFF2-40B4-BE49-F238E27FC236}">
                <a16:creationId xmlns:a16="http://schemas.microsoft.com/office/drawing/2014/main" id="{4A050CA1-D04C-4429-AFD7-5A561F9D2DDC}"/>
              </a:ext>
            </a:extLst>
          </p:cNvPr>
          <p:cNvSpPr txBox="1"/>
          <p:nvPr/>
        </p:nvSpPr>
        <p:spPr>
          <a:xfrm>
            <a:off x="236929" y="1367246"/>
            <a:ext cx="1489165" cy="369332"/>
          </a:xfrm>
          <a:prstGeom prst="rect">
            <a:avLst/>
          </a:prstGeom>
          <a:noFill/>
        </p:spPr>
        <p:txBody>
          <a:bodyPr wrap="square" rtlCol="0">
            <a:spAutoFit/>
          </a:bodyPr>
          <a:lstStyle/>
          <a:p>
            <a:r>
              <a:rPr lang="en-US" b="1" dirty="0"/>
              <a:t>Example:</a:t>
            </a:r>
          </a:p>
        </p:txBody>
      </p:sp>
      <p:sp>
        <p:nvSpPr>
          <p:cNvPr id="16" name="TextBox 15">
            <a:extLst>
              <a:ext uri="{FF2B5EF4-FFF2-40B4-BE49-F238E27FC236}">
                <a16:creationId xmlns:a16="http://schemas.microsoft.com/office/drawing/2014/main" id="{6C1DFEA9-A851-4A7D-B7B6-8A469BA2CFF3}"/>
              </a:ext>
            </a:extLst>
          </p:cNvPr>
          <p:cNvSpPr txBox="1"/>
          <p:nvPr/>
        </p:nvSpPr>
        <p:spPr>
          <a:xfrm>
            <a:off x="1567073" y="1373338"/>
            <a:ext cx="8070205" cy="400110"/>
          </a:xfrm>
          <a:prstGeom prst="rect">
            <a:avLst/>
          </a:prstGeom>
          <a:noFill/>
        </p:spPr>
        <p:txBody>
          <a:bodyPr wrap="square" rtlCol="0">
            <a:spAutoFit/>
          </a:bodyPr>
          <a:lstStyle/>
          <a:p>
            <a:r>
              <a:rPr lang="en-US" dirty="0"/>
              <a:t>Farmer </a:t>
            </a:r>
            <a:r>
              <a:rPr lang="en-US" b="1" dirty="0">
                <a:solidFill>
                  <a:srgbClr val="7030A0"/>
                </a:solidFill>
              </a:rPr>
              <a:t>STAR </a:t>
            </a:r>
            <a:r>
              <a:rPr lang="en-US" dirty="0"/>
              <a:t>would need to pay </a:t>
            </a:r>
            <a:r>
              <a:rPr lang="en-US" sz="2000" b="1" dirty="0"/>
              <a:t>all associated costs </a:t>
            </a:r>
            <a:r>
              <a:rPr lang="en-US" dirty="0"/>
              <a:t>including:</a:t>
            </a:r>
          </a:p>
        </p:txBody>
      </p:sp>
      <p:pic>
        <p:nvPicPr>
          <p:cNvPr id="1026" name="Picture 2" descr="Money Cash Coins Payment Dollars - Money Clipart Black And White , Free  Transparent Clipart - ClipartKey">
            <a:extLst>
              <a:ext uri="{FF2B5EF4-FFF2-40B4-BE49-F238E27FC236}">
                <a16:creationId xmlns:a16="http://schemas.microsoft.com/office/drawing/2014/main" id="{ABEA377D-7BF2-444E-94BB-230E9B058E62}"/>
              </a:ext>
            </a:extLst>
          </p:cNvPr>
          <p:cNvPicPr>
            <a:picLocks noChangeAspect="1" noChangeArrowheads="1"/>
          </p:cNvPicPr>
          <p:nvPr/>
        </p:nvPicPr>
        <p:blipFill>
          <a:blip r:embed="rId3">
            <a:clrChange>
              <a:clrFrom>
                <a:srgbClr val="F6F6F6"/>
              </a:clrFrom>
              <a:clrTo>
                <a:srgbClr val="F6F6F6">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385048" y="3257904"/>
            <a:ext cx="2982063" cy="2565216"/>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56D1CEC4-71F7-4760-B25E-FF67B492CA86}"/>
              </a:ext>
            </a:extLst>
          </p:cNvPr>
          <p:cNvSpPr txBox="1"/>
          <p:nvPr/>
        </p:nvSpPr>
        <p:spPr>
          <a:xfrm>
            <a:off x="4140033" y="2789368"/>
            <a:ext cx="2924283" cy="369332"/>
          </a:xfrm>
          <a:prstGeom prst="rect">
            <a:avLst/>
          </a:prstGeom>
          <a:noFill/>
        </p:spPr>
        <p:txBody>
          <a:bodyPr wrap="square" rtlCol="0">
            <a:spAutoFit/>
          </a:bodyPr>
          <a:lstStyle/>
          <a:p>
            <a:r>
              <a:rPr lang="en-US" dirty="0"/>
              <a:t>includes, but not limited to: </a:t>
            </a:r>
          </a:p>
        </p:txBody>
      </p:sp>
    </p:spTree>
    <p:extLst>
      <p:ext uri="{BB962C8B-B14F-4D97-AF65-F5344CB8AC3E}">
        <p14:creationId xmlns:p14="http://schemas.microsoft.com/office/powerpoint/2010/main" val="36487668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1D2DAF6-411B-482B-9A7C-FC39FB74C426}"/>
              </a:ext>
            </a:extLst>
          </p:cNvPr>
          <p:cNvSpPr/>
          <p:nvPr/>
        </p:nvSpPr>
        <p:spPr>
          <a:xfrm>
            <a:off x="0" y="0"/>
            <a:ext cx="608672" cy="6858000"/>
          </a:xfrm>
          <a:prstGeom prst="rect">
            <a:avLst/>
          </a:prstGeom>
          <a:solidFill>
            <a:srgbClr val="F3D9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5FF26CA-DEAA-49E5-82EB-B831B4CA82C1}"/>
              </a:ext>
            </a:extLst>
          </p:cNvPr>
          <p:cNvSpPr txBox="1"/>
          <p:nvPr/>
        </p:nvSpPr>
        <p:spPr>
          <a:xfrm>
            <a:off x="5474969" y="3971640"/>
            <a:ext cx="6636171" cy="3000821"/>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US" dirty="0"/>
              <a:t>All property owners within the proposed WECOD</a:t>
            </a:r>
          </a:p>
          <a:p>
            <a:pPr marL="285750" indent="-285750">
              <a:spcBef>
                <a:spcPts val="1200"/>
              </a:spcBef>
              <a:buFont typeface="Arial" panose="020B0604020202020204" pitchFamily="34" charset="0"/>
              <a:buChar char="•"/>
            </a:pPr>
            <a:r>
              <a:rPr lang="en-US" dirty="0"/>
              <a:t>All property owners within 1000’ of the boundary of WECOD</a:t>
            </a:r>
          </a:p>
          <a:p>
            <a:pPr marL="285750" indent="-285750">
              <a:spcBef>
                <a:spcPts val="1200"/>
              </a:spcBef>
              <a:buFont typeface="Arial" panose="020B0604020202020204" pitchFamily="34" charset="0"/>
              <a:buChar char="•"/>
            </a:pPr>
            <a:r>
              <a:rPr lang="en-US" dirty="0"/>
              <a:t>Newspaper with circulation in their area including a locality map</a:t>
            </a:r>
          </a:p>
          <a:p>
            <a:pPr marL="1028700" lvl="1" indent="-285750">
              <a:spcBef>
                <a:spcPts val="600"/>
              </a:spcBef>
              <a:buFont typeface="Arial" panose="020B0604020202020204" pitchFamily="34" charset="0"/>
              <a:buChar char="•"/>
            </a:pPr>
            <a:r>
              <a:rPr lang="en-US" dirty="0"/>
              <a:t>Columbia Daily Tribune</a:t>
            </a:r>
          </a:p>
          <a:p>
            <a:pPr marL="1028700" lvl="1" indent="-285750">
              <a:spcBef>
                <a:spcPts val="600"/>
              </a:spcBef>
              <a:buFont typeface="Arial" panose="020B0604020202020204" pitchFamily="34" charset="0"/>
              <a:buChar char="•"/>
            </a:pPr>
            <a:r>
              <a:rPr lang="en-US" dirty="0"/>
              <a:t>Centralia Fireside Guard </a:t>
            </a:r>
          </a:p>
          <a:p>
            <a:pPr marL="1028700" lvl="1" indent="-285750">
              <a:spcBef>
                <a:spcPts val="600"/>
              </a:spcBef>
              <a:buFont typeface="Arial" panose="020B0604020202020204" pitchFamily="34" charset="0"/>
              <a:buChar char="•"/>
            </a:pPr>
            <a:r>
              <a:rPr lang="en-US" dirty="0"/>
              <a:t>Boone County Journal </a:t>
            </a:r>
          </a:p>
          <a:p>
            <a:pPr marL="742950" lvl="1" indent="-285750">
              <a:spcBef>
                <a:spcPts val="1200"/>
              </a:spcBef>
              <a:buFont typeface="Arial" panose="020B0604020202020204" pitchFamily="34" charset="0"/>
              <a:buChar char="•"/>
            </a:pPr>
            <a:endParaRPr lang="en-US" dirty="0"/>
          </a:p>
        </p:txBody>
      </p:sp>
      <p:sp>
        <p:nvSpPr>
          <p:cNvPr id="5" name="Subtitle 4">
            <a:extLst>
              <a:ext uri="{FF2B5EF4-FFF2-40B4-BE49-F238E27FC236}">
                <a16:creationId xmlns:a16="http://schemas.microsoft.com/office/drawing/2014/main" id="{54095F2C-1A40-454F-A8AC-3EDE48548DE8}"/>
              </a:ext>
            </a:extLst>
          </p:cNvPr>
          <p:cNvSpPr>
            <a:spLocks noGrp="1"/>
          </p:cNvSpPr>
          <p:nvPr>
            <p:ph type="subTitle" idx="1"/>
          </p:nvPr>
        </p:nvSpPr>
        <p:spPr>
          <a:xfrm>
            <a:off x="1351267" y="287384"/>
            <a:ext cx="8286011" cy="649496"/>
          </a:xfrm>
        </p:spPr>
        <p:txBody>
          <a:bodyPr/>
          <a:lstStyle/>
          <a:p>
            <a:pPr algn="l"/>
            <a:r>
              <a:rPr lang="en-US" sz="4000" b="1" dirty="0">
                <a:latin typeface="Arial" panose="020B0604020202020204" pitchFamily="34" charset="0"/>
                <a:cs typeface="Arial" panose="020B0604020202020204" pitchFamily="34" charset="0"/>
              </a:rPr>
              <a:t>WECOD </a:t>
            </a:r>
            <a:r>
              <a:rPr lang="en-US" dirty="0">
                <a:latin typeface="Arial" panose="020B0604020202020204" pitchFamily="34" charset="0"/>
                <a:cs typeface="Arial" panose="020B0604020202020204" pitchFamily="34" charset="0"/>
              </a:rPr>
              <a:t>(Wind Energy Conversion Overlay District)</a:t>
            </a:r>
          </a:p>
          <a:p>
            <a:pPr algn="l"/>
            <a:endParaRPr lang="en-US"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658548BB-9E3E-47AB-B03E-4F4AB3654E3B}"/>
              </a:ext>
            </a:extLst>
          </p:cNvPr>
          <p:cNvSpPr txBox="1"/>
          <p:nvPr/>
        </p:nvSpPr>
        <p:spPr>
          <a:xfrm>
            <a:off x="8705461" y="6148968"/>
            <a:ext cx="3405680" cy="646331"/>
          </a:xfrm>
          <a:prstGeom prst="rect">
            <a:avLst/>
          </a:prstGeom>
          <a:noFill/>
        </p:spPr>
        <p:txBody>
          <a:bodyPr wrap="square" rtlCol="0">
            <a:spAutoFit/>
          </a:bodyPr>
          <a:lstStyle/>
          <a:p>
            <a:pPr algn="r"/>
            <a:r>
              <a:rPr lang="en-US" dirty="0">
                <a:solidFill>
                  <a:schemeClr val="bg1">
                    <a:lumMod val="75000"/>
                  </a:schemeClr>
                </a:solidFill>
              </a:rPr>
              <a:t>Wind Farm Regulations 2021 </a:t>
            </a:r>
          </a:p>
          <a:p>
            <a:pPr algn="r"/>
            <a:r>
              <a:rPr lang="en-US" dirty="0">
                <a:solidFill>
                  <a:schemeClr val="bg1">
                    <a:lumMod val="75000"/>
                  </a:schemeClr>
                </a:solidFill>
              </a:rPr>
              <a:t>Public Hearing Presentation</a:t>
            </a:r>
          </a:p>
        </p:txBody>
      </p:sp>
      <p:pic>
        <p:nvPicPr>
          <p:cNvPr id="6" name="Picture 2" descr="Home - Boone Impact Group">
            <a:extLst>
              <a:ext uri="{FF2B5EF4-FFF2-40B4-BE49-F238E27FC236}">
                <a16:creationId xmlns:a16="http://schemas.microsoft.com/office/drawing/2014/main" id="{F2790FEC-EDF7-45FF-A65C-2BBF33F2D06F}"/>
              </a:ext>
            </a:extLst>
          </p:cNvPr>
          <p:cNvPicPr>
            <a:picLocks noChangeAspect="1" noChangeArrowheads="1"/>
          </p:cNvPicPr>
          <p:nvPr/>
        </p:nvPicPr>
        <p:blipFill>
          <a:blip r:embed="rId2">
            <a:clrChange>
              <a:clrFrom>
                <a:srgbClr val="FFFFFF"/>
              </a:clrFrom>
              <a:clrTo>
                <a:srgbClr val="FFFFFF">
                  <a:alpha val="0"/>
                </a:srgbClr>
              </a:clrTo>
            </a:clrChange>
            <a:alphaModFix amt="50000"/>
            <a:extLst>
              <a:ext uri="{28A0092B-C50C-407E-A947-70E740481C1C}">
                <a14:useLocalDpi xmlns:a14="http://schemas.microsoft.com/office/drawing/2010/main" val="0"/>
              </a:ext>
            </a:extLst>
          </a:blip>
          <a:srcRect/>
          <a:stretch>
            <a:fillRect/>
          </a:stretch>
        </p:blipFill>
        <p:spPr bwMode="auto">
          <a:xfrm>
            <a:off x="176693" y="141347"/>
            <a:ext cx="804819" cy="795533"/>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D76D11D5-572A-44F2-B7E8-B92BEC3518FC}"/>
              </a:ext>
            </a:extLst>
          </p:cNvPr>
          <p:cNvSpPr txBox="1"/>
          <p:nvPr/>
        </p:nvSpPr>
        <p:spPr>
          <a:xfrm>
            <a:off x="8946159" y="-614321"/>
            <a:ext cx="2924283" cy="369332"/>
          </a:xfrm>
          <a:prstGeom prst="rect">
            <a:avLst/>
          </a:prstGeom>
          <a:noFill/>
        </p:spPr>
        <p:txBody>
          <a:bodyPr wrap="square" rtlCol="0">
            <a:spAutoFit/>
          </a:bodyPr>
          <a:lstStyle/>
          <a:p>
            <a:r>
              <a:rPr lang="en-US" dirty="0"/>
              <a:t>Notice shall be given to:</a:t>
            </a:r>
          </a:p>
        </p:txBody>
      </p:sp>
      <p:sp>
        <p:nvSpPr>
          <p:cNvPr id="23" name="TextBox 22">
            <a:extLst>
              <a:ext uri="{FF2B5EF4-FFF2-40B4-BE49-F238E27FC236}">
                <a16:creationId xmlns:a16="http://schemas.microsoft.com/office/drawing/2014/main" id="{F2606765-0C0A-4D20-BB8A-24CFC64ACEE2}"/>
              </a:ext>
            </a:extLst>
          </p:cNvPr>
          <p:cNvSpPr txBox="1"/>
          <p:nvPr/>
        </p:nvSpPr>
        <p:spPr>
          <a:xfrm>
            <a:off x="1027231" y="2226013"/>
            <a:ext cx="5647510" cy="523220"/>
          </a:xfrm>
          <a:prstGeom prst="rect">
            <a:avLst/>
          </a:prstGeom>
          <a:noFill/>
        </p:spPr>
        <p:txBody>
          <a:bodyPr wrap="square" rtlCol="0">
            <a:spAutoFit/>
          </a:bodyPr>
          <a:lstStyle/>
          <a:p>
            <a:r>
              <a:rPr lang="en-US" sz="2800" b="1" dirty="0"/>
              <a:t>Notice Procedures</a:t>
            </a:r>
          </a:p>
        </p:txBody>
      </p:sp>
      <p:sp>
        <p:nvSpPr>
          <p:cNvPr id="12" name="TextBox 11">
            <a:extLst>
              <a:ext uri="{FF2B5EF4-FFF2-40B4-BE49-F238E27FC236}">
                <a16:creationId xmlns:a16="http://schemas.microsoft.com/office/drawing/2014/main" id="{4A050CA1-D04C-4429-AFD7-5A561F9D2DDC}"/>
              </a:ext>
            </a:extLst>
          </p:cNvPr>
          <p:cNvSpPr txBox="1"/>
          <p:nvPr/>
        </p:nvSpPr>
        <p:spPr>
          <a:xfrm>
            <a:off x="236929" y="1367246"/>
            <a:ext cx="1489165" cy="369332"/>
          </a:xfrm>
          <a:prstGeom prst="rect">
            <a:avLst/>
          </a:prstGeom>
          <a:noFill/>
        </p:spPr>
        <p:txBody>
          <a:bodyPr wrap="square" rtlCol="0">
            <a:spAutoFit/>
          </a:bodyPr>
          <a:lstStyle/>
          <a:p>
            <a:r>
              <a:rPr lang="en-US" b="1" dirty="0"/>
              <a:t>Example:</a:t>
            </a:r>
          </a:p>
        </p:txBody>
      </p:sp>
      <p:sp>
        <p:nvSpPr>
          <p:cNvPr id="16" name="TextBox 15">
            <a:extLst>
              <a:ext uri="{FF2B5EF4-FFF2-40B4-BE49-F238E27FC236}">
                <a16:creationId xmlns:a16="http://schemas.microsoft.com/office/drawing/2014/main" id="{45837C20-B031-46BB-B91D-960FC1FCEB25}"/>
              </a:ext>
            </a:extLst>
          </p:cNvPr>
          <p:cNvSpPr txBox="1"/>
          <p:nvPr/>
        </p:nvSpPr>
        <p:spPr>
          <a:xfrm>
            <a:off x="1567073" y="1373338"/>
            <a:ext cx="9682453" cy="400110"/>
          </a:xfrm>
          <a:prstGeom prst="rect">
            <a:avLst/>
          </a:prstGeom>
          <a:noFill/>
        </p:spPr>
        <p:txBody>
          <a:bodyPr wrap="square" rtlCol="0">
            <a:spAutoFit/>
          </a:bodyPr>
          <a:lstStyle/>
          <a:p>
            <a:r>
              <a:rPr lang="en-US" dirty="0"/>
              <a:t>County will </a:t>
            </a:r>
            <a:r>
              <a:rPr lang="en-US" sz="2000" b="1" dirty="0"/>
              <a:t>notify</a:t>
            </a:r>
            <a:r>
              <a:rPr lang="en-US" dirty="0"/>
              <a:t> the following when public hearings occur on Farmer </a:t>
            </a:r>
            <a:r>
              <a:rPr lang="en-US" b="1" dirty="0">
                <a:solidFill>
                  <a:srgbClr val="7030A0"/>
                </a:solidFill>
              </a:rPr>
              <a:t>STAR</a:t>
            </a:r>
            <a:r>
              <a:rPr lang="en-US" dirty="0"/>
              <a:t>’s behalf:</a:t>
            </a:r>
          </a:p>
        </p:txBody>
      </p:sp>
      <p:pic>
        <p:nvPicPr>
          <p:cNvPr id="2050" name="Picture 2" descr="Free Email Cliparts, Download Free Clip Art, Free Clip Art on Clipart  Library">
            <a:extLst>
              <a:ext uri="{FF2B5EF4-FFF2-40B4-BE49-F238E27FC236}">
                <a16:creationId xmlns:a16="http://schemas.microsoft.com/office/drawing/2014/main" id="{8056C825-19EA-4FCD-B2D0-EB37D0202A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2951" y="3435937"/>
            <a:ext cx="1498799" cy="107140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Student Cartoon clipart - Student, Newspaper, Writing, transparent clip art">
            <a:extLst>
              <a:ext uri="{FF2B5EF4-FFF2-40B4-BE49-F238E27FC236}">
                <a16:creationId xmlns:a16="http://schemas.microsoft.com/office/drawing/2014/main" id="{30DBD9C8-ED5D-46A7-A83A-EA34FD0A8E14}"/>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61244" y="4477465"/>
            <a:ext cx="3023441" cy="2093151"/>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A749D2D1-37F3-4260-B8F2-2CC62EC2DFDD}"/>
              </a:ext>
            </a:extLst>
          </p:cNvPr>
          <p:cNvSpPr txBox="1"/>
          <p:nvPr/>
        </p:nvSpPr>
        <p:spPr>
          <a:xfrm>
            <a:off x="4140033" y="3232576"/>
            <a:ext cx="2924283" cy="369332"/>
          </a:xfrm>
          <a:prstGeom prst="rect">
            <a:avLst/>
          </a:prstGeom>
          <a:noFill/>
        </p:spPr>
        <p:txBody>
          <a:bodyPr wrap="square" rtlCol="0">
            <a:spAutoFit/>
          </a:bodyPr>
          <a:lstStyle/>
          <a:p>
            <a:r>
              <a:rPr lang="en-US" dirty="0"/>
              <a:t>includes, but not limited to: </a:t>
            </a:r>
          </a:p>
        </p:txBody>
      </p:sp>
    </p:spTree>
    <p:extLst>
      <p:ext uri="{BB962C8B-B14F-4D97-AF65-F5344CB8AC3E}">
        <p14:creationId xmlns:p14="http://schemas.microsoft.com/office/powerpoint/2010/main" val="527459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B28C03F-3315-4838-8AE4-C1F36FB967C5}"/>
              </a:ext>
            </a:extLst>
          </p:cNvPr>
          <p:cNvSpPr/>
          <p:nvPr/>
        </p:nvSpPr>
        <p:spPr>
          <a:xfrm>
            <a:off x="0" y="0"/>
            <a:ext cx="608672" cy="6858000"/>
          </a:xfrm>
          <a:prstGeom prst="rect">
            <a:avLst/>
          </a:prstGeom>
          <a:solidFill>
            <a:srgbClr val="E2EC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4">
            <a:extLst>
              <a:ext uri="{FF2B5EF4-FFF2-40B4-BE49-F238E27FC236}">
                <a16:creationId xmlns:a16="http://schemas.microsoft.com/office/drawing/2014/main" id="{54095F2C-1A40-454F-A8AC-3EDE48548DE8}"/>
              </a:ext>
            </a:extLst>
          </p:cNvPr>
          <p:cNvSpPr>
            <a:spLocks noGrp="1"/>
          </p:cNvSpPr>
          <p:nvPr>
            <p:ph type="subTitle" idx="1"/>
          </p:nvPr>
        </p:nvSpPr>
        <p:spPr>
          <a:xfrm>
            <a:off x="1351267" y="287384"/>
            <a:ext cx="8286011" cy="649496"/>
          </a:xfrm>
        </p:spPr>
        <p:txBody>
          <a:bodyPr/>
          <a:lstStyle/>
          <a:p>
            <a:pPr algn="l"/>
            <a:r>
              <a:rPr lang="en-US" sz="4000" b="1" dirty="0">
                <a:latin typeface="Arial" panose="020B0604020202020204" pitchFamily="34" charset="0"/>
                <a:cs typeface="Arial" panose="020B0604020202020204" pitchFamily="34" charset="0"/>
              </a:rPr>
              <a:t>WECOD </a:t>
            </a:r>
            <a:r>
              <a:rPr lang="en-US" dirty="0">
                <a:latin typeface="Arial" panose="020B0604020202020204" pitchFamily="34" charset="0"/>
                <a:cs typeface="Arial" panose="020B0604020202020204" pitchFamily="34" charset="0"/>
              </a:rPr>
              <a:t>(Wind Energy Conversion Overlay District)</a:t>
            </a:r>
          </a:p>
          <a:p>
            <a:pPr algn="l"/>
            <a:endParaRPr lang="en-US"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658548BB-9E3E-47AB-B03E-4F4AB3654E3B}"/>
              </a:ext>
            </a:extLst>
          </p:cNvPr>
          <p:cNvSpPr txBox="1"/>
          <p:nvPr/>
        </p:nvSpPr>
        <p:spPr>
          <a:xfrm>
            <a:off x="8705461" y="6148968"/>
            <a:ext cx="3405680" cy="646331"/>
          </a:xfrm>
          <a:prstGeom prst="rect">
            <a:avLst/>
          </a:prstGeom>
          <a:noFill/>
        </p:spPr>
        <p:txBody>
          <a:bodyPr wrap="square" rtlCol="0">
            <a:spAutoFit/>
          </a:bodyPr>
          <a:lstStyle/>
          <a:p>
            <a:pPr algn="r"/>
            <a:r>
              <a:rPr lang="en-US" dirty="0">
                <a:solidFill>
                  <a:schemeClr val="bg1">
                    <a:lumMod val="75000"/>
                  </a:schemeClr>
                </a:solidFill>
              </a:rPr>
              <a:t>Wind Farm Regulations 2021 </a:t>
            </a:r>
          </a:p>
          <a:p>
            <a:pPr algn="r"/>
            <a:r>
              <a:rPr lang="en-US" dirty="0">
                <a:solidFill>
                  <a:schemeClr val="bg1">
                    <a:lumMod val="75000"/>
                  </a:schemeClr>
                </a:solidFill>
              </a:rPr>
              <a:t>Public Hearing Presentation</a:t>
            </a:r>
          </a:p>
        </p:txBody>
      </p:sp>
      <p:pic>
        <p:nvPicPr>
          <p:cNvPr id="6" name="Picture 2" descr="Home - Boone Impact Group">
            <a:extLst>
              <a:ext uri="{FF2B5EF4-FFF2-40B4-BE49-F238E27FC236}">
                <a16:creationId xmlns:a16="http://schemas.microsoft.com/office/drawing/2014/main" id="{F2790FEC-EDF7-45FF-A65C-2BBF33F2D06F}"/>
              </a:ext>
            </a:extLst>
          </p:cNvPr>
          <p:cNvPicPr>
            <a:picLocks noChangeAspect="1" noChangeArrowheads="1"/>
          </p:cNvPicPr>
          <p:nvPr/>
        </p:nvPicPr>
        <p:blipFill>
          <a:blip r:embed="rId2">
            <a:clrChange>
              <a:clrFrom>
                <a:srgbClr val="FFFFFF"/>
              </a:clrFrom>
              <a:clrTo>
                <a:srgbClr val="FFFFFF">
                  <a:alpha val="0"/>
                </a:srgbClr>
              </a:clrTo>
            </a:clrChange>
            <a:alphaModFix amt="50000"/>
            <a:extLst>
              <a:ext uri="{28A0092B-C50C-407E-A947-70E740481C1C}">
                <a14:useLocalDpi xmlns:a14="http://schemas.microsoft.com/office/drawing/2010/main" val="0"/>
              </a:ext>
            </a:extLst>
          </a:blip>
          <a:srcRect/>
          <a:stretch>
            <a:fillRect/>
          </a:stretch>
        </p:blipFill>
        <p:spPr bwMode="auto">
          <a:xfrm>
            <a:off x="176693" y="141347"/>
            <a:ext cx="804819" cy="79553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247B75F-664C-4C90-ADF2-85BAACC77052}"/>
              </a:ext>
            </a:extLst>
          </p:cNvPr>
          <p:cNvSpPr txBox="1"/>
          <p:nvPr/>
        </p:nvSpPr>
        <p:spPr>
          <a:xfrm>
            <a:off x="236929" y="1367246"/>
            <a:ext cx="1489165" cy="369332"/>
          </a:xfrm>
          <a:prstGeom prst="rect">
            <a:avLst/>
          </a:prstGeom>
          <a:noFill/>
        </p:spPr>
        <p:txBody>
          <a:bodyPr wrap="square" rtlCol="0">
            <a:spAutoFit/>
          </a:bodyPr>
          <a:lstStyle/>
          <a:p>
            <a:r>
              <a:rPr lang="en-US" b="1" dirty="0"/>
              <a:t>Example:</a:t>
            </a:r>
          </a:p>
        </p:txBody>
      </p:sp>
      <p:sp>
        <p:nvSpPr>
          <p:cNvPr id="14" name="TextBox 13">
            <a:extLst>
              <a:ext uri="{FF2B5EF4-FFF2-40B4-BE49-F238E27FC236}">
                <a16:creationId xmlns:a16="http://schemas.microsoft.com/office/drawing/2014/main" id="{D76D11D5-572A-44F2-B7E8-B92BEC3518FC}"/>
              </a:ext>
            </a:extLst>
          </p:cNvPr>
          <p:cNvSpPr txBox="1"/>
          <p:nvPr/>
        </p:nvSpPr>
        <p:spPr>
          <a:xfrm>
            <a:off x="4140033" y="2789368"/>
            <a:ext cx="2924283" cy="369332"/>
          </a:xfrm>
          <a:prstGeom prst="rect">
            <a:avLst/>
          </a:prstGeom>
          <a:noFill/>
        </p:spPr>
        <p:txBody>
          <a:bodyPr wrap="square" rtlCol="0">
            <a:spAutoFit/>
          </a:bodyPr>
          <a:lstStyle/>
          <a:p>
            <a:r>
              <a:rPr lang="en-US" dirty="0"/>
              <a:t>includes, but not limited to: </a:t>
            </a:r>
          </a:p>
        </p:txBody>
      </p:sp>
      <p:sp>
        <p:nvSpPr>
          <p:cNvPr id="13" name="TextBox 12">
            <a:extLst>
              <a:ext uri="{FF2B5EF4-FFF2-40B4-BE49-F238E27FC236}">
                <a16:creationId xmlns:a16="http://schemas.microsoft.com/office/drawing/2014/main" id="{867AC246-AF18-429C-8793-197BE7228496}"/>
              </a:ext>
            </a:extLst>
          </p:cNvPr>
          <p:cNvSpPr txBox="1"/>
          <p:nvPr/>
        </p:nvSpPr>
        <p:spPr>
          <a:xfrm>
            <a:off x="1567073" y="1373338"/>
            <a:ext cx="8639917" cy="677108"/>
          </a:xfrm>
          <a:prstGeom prst="rect">
            <a:avLst/>
          </a:prstGeom>
          <a:noFill/>
        </p:spPr>
        <p:txBody>
          <a:bodyPr wrap="square" rtlCol="0">
            <a:spAutoFit/>
          </a:bodyPr>
          <a:lstStyle/>
          <a:p>
            <a:r>
              <a:rPr lang="en-US" dirty="0"/>
              <a:t>Farmer </a:t>
            </a:r>
            <a:r>
              <a:rPr lang="en-US" b="1" dirty="0">
                <a:solidFill>
                  <a:srgbClr val="7030A0"/>
                </a:solidFill>
              </a:rPr>
              <a:t>STAR </a:t>
            </a:r>
            <a:r>
              <a:rPr lang="en-US" dirty="0"/>
              <a:t>would need to pass Commission </a:t>
            </a:r>
            <a:r>
              <a:rPr lang="en-US" sz="2000" b="1" dirty="0"/>
              <a:t>Approval Standards </a:t>
            </a:r>
            <a:r>
              <a:rPr lang="en-US" dirty="0"/>
              <a:t>including demonstrating:</a:t>
            </a:r>
          </a:p>
        </p:txBody>
      </p:sp>
      <p:sp>
        <p:nvSpPr>
          <p:cNvPr id="12" name="TextBox 11">
            <a:extLst>
              <a:ext uri="{FF2B5EF4-FFF2-40B4-BE49-F238E27FC236}">
                <a16:creationId xmlns:a16="http://schemas.microsoft.com/office/drawing/2014/main" id="{34094E8B-4CFD-4EDF-BF79-952C4269EBC7}"/>
              </a:ext>
            </a:extLst>
          </p:cNvPr>
          <p:cNvSpPr txBox="1"/>
          <p:nvPr/>
        </p:nvSpPr>
        <p:spPr>
          <a:xfrm>
            <a:off x="1177847" y="2151041"/>
            <a:ext cx="7320099" cy="523220"/>
          </a:xfrm>
          <a:prstGeom prst="rect">
            <a:avLst/>
          </a:prstGeom>
          <a:noFill/>
        </p:spPr>
        <p:txBody>
          <a:bodyPr wrap="square" rtlCol="0">
            <a:spAutoFit/>
          </a:bodyPr>
          <a:lstStyle/>
          <a:p>
            <a:r>
              <a:rPr lang="en-US" sz="2800" b="1" dirty="0"/>
              <a:t>Natural and Biological Resources</a:t>
            </a:r>
          </a:p>
        </p:txBody>
      </p:sp>
      <p:sp>
        <p:nvSpPr>
          <p:cNvPr id="15" name="TextBox 14">
            <a:extLst>
              <a:ext uri="{FF2B5EF4-FFF2-40B4-BE49-F238E27FC236}">
                <a16:creationId xmlns:a16="http://schemas.microsoft.com/office/drawing/2014/main" id="{7D17FB55-5D12-49F6-B8FD-1F8529A78620}"/>
              </a:ext>
            </a:extLst>
          </p:cNvPr>
          <p:cNvSpPr txBox="1"/>
          <p:nvPr/>
        </p:nvSpPr>
        <p:spPr>
          <a:xfrm>
            <a:off x="5063656" y="3467999"/>
            <a:ext cx="6868581" cy="2062103"/>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US" dirty="0"/>
              <a:t>Turbines should not be located in areas that have a large potential for biological conflicts</a:t>
            </a:r>
          </a:p>
          <a:p>
            <a:pPr marL="285750" indent="-285750">
              <a:spcBef>
                <a:spcPts val="1200"/>
              </a:spcBef>
              <a:buFont typeface="Arial" panose="020B0604020202020204" pitchFamily="34" charset="0"/>
              <a:buChar char="•"/>
            </a:pPr>
            <a:r>
              <a:rPr lang="en-US" dirty="0"/>
              <a:t>Avoid large intact areas of native vegetation that haven’t been disturbed by man made developments</a:t>
            </a:r>
          </a:p>
          <a:p>
            <a:pPr marL="285750" indent="-285750">
              <a:spcBef>
                <a:spcPts val="1200"/>
              </a:spcBef>
              <a:buFont typeface="Arial" panose="020B0604020202020204" pitchFamily="34" charset="0"/>
              <a:buChar char="•"/>
            </a:pPr>
            <a:r>
              <a:rPr lang="en-US" dirty="0"/>
              <a:t>Avoid areas that would interfere with important wildlife migratory corridors and staging areas. </a:t>
            </a:r>
          </a:p>
        </p:txBody>
      </p:sp>
      <p:pic>
        <p:nvPicPr>
          <p:cNvPr id="17" name="Picture 2" descr="Nature Clipart Natural Resource , Free Transparent Clipart - ClipartKey">
            <a:extLst>
              <a:ext uri="{FF2B5EF4-FFF2-40B4-BE49-F238E27FC236}">
                <a16:creationId xmlns:a16="http://schemas.microsoft.com/office/drawing/2014/main" id="{0050D181-F618-4913-B06F-AF8D3D884407}"/>
              </a:ext>
            </a:extLst>
          </p:cNvPr>
          <p:cNvPicPr>
            <a:picLocks noChangeAspect="1" noChangeArrowheads="1"/>
          </p:cNvPicPr>
          <p:nvPr/>
        </p:nvPicPr>
        <p:blipFill>
          <a:blip r:embed="rId3">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759722" y="3398426"/>
            <a:ext cx="3322623" cy="3001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70390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B28C03F-3315-4838-8AE4-C1F36FB967C5}"/>
              </a:ext>
            </a:extLst>
          </p:cNvPr>
          <p:cNvSpPr/>
          <p:nvPr/>
        </p:nvSpPr>
        <p:spPr>
          <a:xfrm>
            <a:off x="0" y="0"/>
            <a:ext cx="608672" cy="6858000"/>
          </a:xfrm>
          <a:prstGeom prst="rect">
            <a:avLst/>
          </a:prstGeom>
          <a:solidFill>
            <a:srgbClr val="E2EC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4">
            <a:extLst>
              <a:ext uri="{FF2B5EF4-FFF2-40B4-BE49-F238E27FC236}">
                <a16:creationId xmlns:a16="http://schemas.microsoft.com/office/drawing/2014/main" id="{54095F2C-1A40-454F-A8AC-3EDE48548DE8}"/>
              </a:ext>
            </a:extLst>
          </p:cNvPr>
          <p:cNvSpPr>
            <a:spLocks noGrp="1"/>
          </p:cNvSpPr>
          <p:nvPr>
            <p:ph type="subTitle" idx="1"/>
          </p:nvPr>
        </p:nvSpPr>
        <p:spPr>
          <a:xfrm>
            <a:off x="1351267" y="287384"/>
            <a:ext cx="8286011" cy="649496"/>
          </a:xfrm>
        </p:spPr>
        <p:txBody>
          <a:bodyPr/>
          <a:lstStyle/>
          <a:p>
            <a:pPr algn="l"/>
            <a:r>
              <a:rPr lang="en-US" sz="4000" b="1" dirty="0">
                <a:latin typeface="Arial" panose="020B0604020202020204" pitchFamily="34" charset="0"/>
                <a:cs typeface="Arial" panose="020B0604020202020204" pitchFamily="34" charset="0"/>
              </a:rPr>
              <a:t>WECOD </a:t>
            </a:r>
            <a:r>
              <a:rPr lang="en-US" dirty="0">
                <a:latin typeface="Arial" panose="020B0604020202020204" pitchFamily="34" charset="0"/>
                <a:cs typeface="Arial" panose="020B0604020202020204" pitchFamily="34" charset="0"/>
              </a:rPr>
              <a:t>(Wind Energy Conversion Overlay District)</a:t>
            </a:r>
          </a:p>
          <a:p>
            <a:pPr algn="l"/>
            <a:endParaRPr lang="en-US"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658548BB-9E3E-47AB-B03E-4F4AB3654E3B}"/>
              </a:ext>
            </a:extLst>
          </p:cNvPr>
          <p:cNvSpPr txBox="1"/>
          <p:nvPr/>
        </p:nvSpPr>
        <p:spPr>
          <a:xfrm>
            <a:off x="8705461" y="6148968"/>
            <a:ext cx="3405680" cy="646331"/>
          </a:xfrm>
          <a:prstGeom prst="rect">
            <a:avLst/>
          </a:prstGeom>
          <a:noFill/>
        </p:spPr>
        <p:txBody>
          <a:bodyPr wrap="square" rtlCol="0">
            <a:spAutoFit/>
          </a:bodyPr>
          <a:lstStyle/>
          <a:p>
            <a:pPr algn="r"/>
            <a:r>
              <a:rPr lang="en-US" dirty="0">
                <a:solidFill>
                  <a:schemeClr val="bg1">
                    <a:lumMod val="75000"/>
                  </a:schemeClr>
                </a:solidFill>
              </a:rPr>
              <a:t>Wind Farm Regulations 2021 </a:t>
            </a:r>
          </a:p>
          <a:p>
            <a:pPr algn="r"/>
            <a:r>
              <a:rPr lang="en-US" dirty="0">
                <a:solidFill>
                  <a:schemeClr val="bg1">
                    <a:lumMod val="75000"/>
                  </a:schemeClr>
                </a:solidFill>
              </a:rPr>
              <a:t>Public Hearing Presentation</a:t>
            </a:r>
          </a:p>
        </p:txBody>
      </p:sp>
      <p:pic>
        <p:nvPicPr>
          <p:cNvPr id="6" name="Picture 2" descr="Home - Boone Impact Group">
            <a:extLst>
              <a:ext uri="{FF2B5EF4-FFF2-40B4-BE49-F238E27FC236}">
                <a16:creationId xmlns:a16="http://schemas.microsoft.com/office/drawing/2014/main" id="{F2790FEC-EDF7-45FF-A65C-2BBF33F2D06F}"/>
              </a:ext>
            </a:extLst>
          </p:cNvPr>
          <p:cNvPicPr>
            <a:picLocks noChangeAspect="1" noChangeArrowheads="1"/>
          </p:cNvPicPr>
          <p:nvPr/>
        </p:nvPicPr>
        <p:blipFill>
          <a:blip r:embed="rId2">
            <a:clrChange>
              <a:clrFrom>
                <a:srgbClr val="FFFFFF"/>
              </a:clrFrom>
              <a:clrTo>
                <a:srgbClr val="FFFFFF">
                  <a:alpha val="0"/>
                </a:srgbClr>
              </a:clrTo>
            </a:clrChange>
            <a:alphaModFix amt="50000"/>
            <a:extLst>
              <a:ext uri="{28A0092B-C50C-407E-A947-70E740481C1C}">
                <a14:useLocalDpi xmlns:a14="http://schemas.microsoft.com/office/drawing/2010/main" val="0"/>
              </a:ext>
            </a:extLst>
          </a:blip>
          <a:srcRect/>
          <a:stretch>
            <a:fillRect/>
          </a:stretch>
        </p:blipFill>
        <p:spPr bwMode="auto">
          <a:xfrm>
            <a:off x="176693" y="141347"/>
            <a:ext cx="804819" cy="79553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247B75F-664C-4C90-ADF2-85BAACC77052}"/>
              </a:ext>
            </a:extLst>
          </p:cNvPr>
          <p:cNvSpPr txBox="1"/>
          <p:nvPr/>
        </p:nvSpPr>
        <p:spPr>
          <a:xfrm>
            <a:off x="236929" y="1367246"/>
            <a:ext cx="1489165" cy="369332"/>
          </a:xfrm>
          <a:prstGeom prst="rect">
            <a:avLst/>
          </a:prstGeom>
          <a:noFill/>
        </p:spPr>
        <p:txBody>
          <a:bodyPr wrap="square" rtlCol="0">
            <a:spAutoFit/>
          </a:bodyPr>
          <a:lstStyle/>
          <a:p>
            <a:r>
              <a:rPr lang="en-US" b="1" dirty="0"/>
              <a:t>Example:</a:t>
            </a:r>
          </a:p>
        </p:txBody>
      </p:sp>
      <p:sp>
        <p:nvSpPr>
          <p:cNvPr id="14" name="TextBox 13">
            <a:extLst>
              <a:ext uri="{FF2B5EF4-FFF2-40B4-BE49-F238E27FC236}">
                <a16:creationId xmlns:a16="http://schemas.microsoft.com/office/drawing/2014/main" id="{D76D11D5-572A-44F2-B7E8-B92BEC3518FC}"/>
              </a:ext>
            </a:extLst>
          </p:cNvPr>
          <p:cNvSpPr txBox="1"/>
          <p:nvPr/>
        </p:nvSpPr>
        <p:spPr>
          <a:xfrm>
            <a:off x="4140033" y="2789368"/>
            <a:ext cx="2924283" cy="369332"/>
          </a:xfrm>
          <a:prstGeom prst="rect">
            <a:avLst/>
          </a:prstGeom>
          <a:noFill/>
        </p:spPr>
        <p:txBody>
          <a:bodyPr wrap="square" rtlCol="0">
            <a:spAutoFit/>
          </a:bodyPr>
          <a:lstStyle/>
          <a:p>
            <a:r>
              <a:rPr lang="en-US" dirty="0"/>
              <a:t>includes, but not limited to: </a:t>
            </a:r>
          </a:p>
        </p:txBody>
      </p:sp>
      <p:sp>
        <p:nvSpPr>
          <p:cNvPr id="13" name="TextBox 12">
            <a:extLst>
              <a:ext uri="{FF2B5EF4-FFF2-40B4-BE49-F238E27FC236}">
                <a16:creationId xmlns:a16="http://schemas.microsoft.com/office/drawing/2014/main" id="{867AC246-AF18-429C-8793-197BE7228496}"/>
              </a:ext>
            </a:extLst>
          </p:cNvPr>
          <p:cNvSpPr txBox="1"/>
          <p:nvPr/>
        </p:nvSpPr>
        <p:spPr>
          <a:xfrm>
            <a:off x="1567073" y="1373338"/>
            <a:ext cx="8639917" cy="677108"/>
          </a:xfrm>
          <a:prstGeom prst="rect">
            <a:avLst/>
          </a:prstGeom>
          <a:noFill/>
        </p:spPr>
        <p:txBody>
          <a:bodyPr wrap="square" rtlCol="0">
            <a:spAutoFit/>
          </a:bodyPr>
          <a:lstStyle/>
          <a:p>
            <a:r>
              <a:rPr lang="en-US" dirty="0"/>
              <a:t>Farmer </a:t>
            </a:r>
            <a:r>
              <a:rPr lang="en-US" b="1" dirty="0">
                <a:solidFill>
                  <a:srgbClr val="7030A0"/>
                </a:solidFill>
              </a:rPr>
              <a:t>STAR </a:t>
            </a:r>
            <a:r>
              <a:rPr lang="en-US" dirty="0"/>
              <a:t>would need to pass Commission </a:t>
            </a:r>
            <a:r>
              <a:rPr lang="en-US" sz="2000" b="1" dirty="0"/>
              <a:t>Approval Standards </a:t>
            </a:r>
            <a:r>
              <a:rPr lang="en-US" dirty="0"/>
              <a:t>including demonstrating:</a:t>
            </a:r>
          </a:p>
        </p:txBody>
      </p:sp>
      <p:sp>
        <p:nvSpPr>
          <p:cNvPr id="12" name="TextBox 11">
            <a:extLst>
              <a:ext uri="{FF2B5EF4-FFF2-40B4-BE49-F238E27FC236}">
                <a16:creationId xmlns:a16="http://schemas.microsoft.com/office/drawing/2014/main" id="{34094E8B-4CFD-4EDF-BF79-952C4269EBC7}"/>
              </a:ext>
            </a:extLst>
          </p:cNvPr>
          <p:cNvSpPr txBox="1"/>
          <p:nvPr/>
        </p:nvSpPr>
        <p:spPr>
          <a:xfrm>
            <a:off x="1177847" y="2151041"/>
            <a:ext cx="7320099" cy="523220"/>
          </a:xfrm>
          <a:prstGeom prst="rect">
            <a:avLst/>
          </a:prstGeom>
          <a:noFill/>
        </p:spPr>
        <p:txBody>
          <a:bodyPr wrap="square" rtlCol="0">
            <a:spAutoFit/>
          </a:bodyPr>
          <a:lstStyle/>
          <a:p>
            <a:r>
              <a:rPr lang="en-US" sz="2800" b="1" dirty="0"/>
              <a:t>Visual Impacts</a:t>
            </a:r>
          </a:p>
        </p:txBody>
      </p:sp>
      <p:pic>
        <p:nvPicPr>
          <p:cNvPr id="16" name="Picture 15" descr="A picture containing text, clock, outdoor object&#10;&#10;Description automatically generated">
            <a:extLst>
              <a:ext uri="{FF2B5EF4-FFF2-40B4-BE49-F238E27FC236}">
                <a16:creationId xmlns:a16="http://schemas.microsoft.com/office/drawing/2014/main" id="{485B2F9C-6E23-4725-801A-78B2CFED4989}"/>
              </a:ext>
            </a:extLst>
          </p:cNvPr>
          <p:cNvPicPr>
            <a:picLocks noChangeAspect="1"/>
          </p:cNvPicPr>
          <p:nvPr/>
        </p:nvPicPr>
        <p:blipFill>
          <a:blip r:embed="rId3">
            <a:clrChange>
              <a:clrFrom>
                <a:srgbClr val="FFFFFF"/>
              </a:clrFrom>
              <a:clrTo>
                <a:srgbClr val="FFFFFF">
                  <a:alpha val="0"/>
                </a:srgbClr>
              </a:clrTo>
            </a:clrChange>
            <a:duotone>
              <a:schemeClr val="accent3">
                <a:shade val="45000"/>
                <a:satMod val="135000"/>
              </a:schemeClr>
              <a:prstClr val="white"/>
            </a:duotone>
            <a:alphaModFix amt="85000"/>
            <a:extLst>
              <a:ext uri="{28A0092B-C50C-407E-A947-70E740481C1C}">
                <a14:useLocalDpi xmlns:a14="http://schemas.microsoft.com/office/drawing/2010/main" val="0"/>
              </a:ext>
            </a:extLst>
          </a:blip>
          <a:stretch>
            <a:fillRect/>
          </a:stretch>
        </p:blipFill>
        <p:spPr>
          <a:xfrm>
            <a:off x="2329578" y="3838264"/>
            <a:ext cx="2501930" cy="2134980"/>
          </a:xfrm>
          <a:prstGeom prst="rect">
            <a:avLst/>
          </a:prstGeom>
        </p:spPr>
      </p:pic>
      <p:sp>
        <p:nvSpPr>
          <p:cNvPr id="18" name="TextBox 17">
            <a:extLst>
              <a:ext uri="{FF2B5EF4-FFF2-40B4-BE49-F238E27FC236}">
                <a16:creationId xmlns:a16="http://schemas.microsoft.com/office/drawing/2014/main" id="{C726F67F-659D-4567-9C36-B0F718EBA44E}"/>
              </a:ext>
            </a:extLst>
          </p:cNvPr>
          <p:cNvSpPr txBox="1"/>
          <p:nvPr/>
        </p:nvSpPr>
        <p:spPr>
          <a:xfrm>
            <a:off x="5494272" y="3429000"/>
            <a:ext cx="5836237" cy="2339102"/>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US" dirty="0"/>
              <a:t>Avoid sites that are visible from scenic byways, scenic overlooks, public parks, Conservation Areas, and Wildlife Refuges</a:t>
            </a:r>
          </a:p>
          <a:p>
            <a:pPr marL="285750" indent="-285750">
              <a:spcBef>
                <a:spcPts val="1200"/>
              </a:spcBef>
              <a:buFont typeface="Arial" panose="020B0604020202020204" pitchFamily="34" charset="0"/>
              <a:buChar char="•"/>
            </a:pPr>
            <a:r>
              <a:rPr lang="en-US" dirty="0"/>
              <a:t>Supporting structures, roads, and fences on the site should be minimized</a:t>
            </a:r>
          </a:p>
          <a:p>
            <a:pPr marL="285750" indent="-285750">
              <a:spcBef>
                <a:spcPts val="1200"/>
              </a:spcBef>
              <a:buFont typeface="Arial" panose="020B0604020202020204" pitchFamily="34" charset="0"/>
              <a:buChar char="•"/>
            </a:pPr>
            <a:r>
              <a:rPr lang="en-US" dirty="0"/>
              <a:t>Turbines should appear similar and shall be a shade of white</a:t>
            </a:r>
          </a:p>
        </p:txBody>
      </p:sp>
      <p:pic>
        <p:nvPicPr>
          <p:cNvPr id="19" name="Picture 2" descr="Free Eyes Clip Art with No Background - ClipartKey">
            <a:extLst>
              <a:ext uri="{FF2B5EF4-FFF2-40B4-BE49-F238E27FC236}">
                <a16:creationId xmlns:a16="http://schemas.microsoft.com/office/drawing/2014/main" id="{DB163251-2E78-4506-859D-44DFD7649EC4}"/>
              </a:ext>
            </a:extLst>
          </p:cNvPr>
          <p:cNvPicPr>
            <a:picLocks noChangeAspect="1" noChangeArrowheads="1"/>
          </p:cNvPicPr>
          <p:nvPr/>
        </p:nvPicPr>
        <p:blipFill>
          <a:blip r:embed="rId4">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654401" y="3838264"/>
            <a:ext cx="1473120" cy="942797"/>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a:extLst>
              <a:ext uri="{FF2B5EF4-FFF2-40B4-BE49-F238E27FC236}">
                <a16:creationId xmlns:a16="http://schemas.microsoft.com/office/drawing/2014/main" id="{4E9857A9-9514-46C6-9401-87E57CFD9A3C}"/>
              </a:ext>
            </a:extLst>
          </p:cNvPr>
          <p:cNvCxnSpPr/>
          <p:nvPr/>
        </p:nvCxnSpPr>
        <p:spPr>
          <a:xfrm>
            <a:off x="1250417" y="2652497"/>
            <a:ext cx="2536903" cy="0"/>
          </a:xfrm>
          <a:prstGeom prst="line">
            <a:avLst/>
          </a:prstGeom>
          <a:ln w="69850">
            <a:solidFill>
              <a:schemeClr val="accent1">
                <a:alpha val="20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52567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B28C03F-3315-4838-8AE4-C1F36FB967C5}"/>
              </a:ext>
            </a:extLst>
          </p:cNvPr>
          <p:cNvSpPr/>
          <p:nvPr/>
        </p:nvSpPr>
        <p:spPr>
          <a:xfrm>
            <a:off x="0" y="0"/>
            <a:ext cx="608672" cy="6858000"/>
          </a:xfrm>
          <a:prstGeom prst="rect">
            <a:avLst/>
          </a:prstGeom>
          <a:solidFill>
            <a:srgbClr val="E2EC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4">
            <a:extLst>
              <a:ext uri="{FF2B5EF4-FFF2-40B4-BE49-F238E27FC236}">
                <a16:creationId xmlns:a16="http://schemas.microsoft.com/office/drawing/2014/main" id="{54095F2C-1A40-454F-A8AC-3EDE48548DE8}"/>
              </a:ext>
            </a:extLst>
          </p:cNvPr>
          <p:cNvSpPr>
            <a:spLocks noGrp="1"/>
          </p:cNvSpPr>
          <p:nvPr>
            <p:ph type="subTitle" idx="1"/>
          </p:nvPr>
        </p:nvSpPr>
        <p:spPr>
          <a:xfrm>
            <a:off x="1351267" y="287384"/>
            <a:ext cx="8286011" cy="649496"/>
          </a:xfrm>
        </p:spPr>
        <p:txBody>
          <a:bodyPr/>
          <a:lstStyle/>
          <a:p>
            <a:pPr algn="l"/>
            <a:r>
              <a:rPr lang="en-US" sz="4000" b="1" dirty="0">
                <a:latin typeface="Arial" panose="020B0604020202020204" pitchFamily="34" charset="0"/>
                <a:cs typeface="Arial" panose="020B0604020202020204" pitchFamily="34" charset="0"/>
              </a:rPr>
              <a:t>WECOD </a:t>
            </a:r>
            <a:r>
              <a:rPr lang="en-US" dirty="0">
                <a:latin typeface="Arial" panose="020B0604020202020204" pitchFamily="34" charset="0"/>
                <a:cs typeface="Arial" panose="020B0604020202020204" pitchFamily="34" charset="0"/>
              </a:rPr>
              <a:t>(Wind Energy Conversion Overlay District)</a:t>
            </a:r>
          </a:p>
          <a:p>
            <a:pPr algn="l"/>
            <a:endParaRPr lang="en-US"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658548BB-9E3E-47AB-B03E-4F4AB3654E3B}"/>
              </a:ext>
            </a:extLst>
          </p:cNvPr>
          <p:cNvSpPr txBox="1"/>
          <p:nvPr/>
        </p:nvSpPr>
        <p:spPr>
          <a:xfrm>
            <a:off x="8705461" y="6148968"/>
            <a:ext cx="3405680" cy="646331"/>
          </a:xfrm>
          <a:prstGeom prst="rect">
            <a:avLst/>
          </a:prstGeom>
          <a:noFill/>
        </p:spPr>
        <p:txBody>
          <a:bodyPr wrap="square" rtlCol="0">
            <a:spAutoFit/>
          </a:bodyPr>
          <a:lstStyle/>
          <a:p>
            <a:pPr algn="r"/>
            <a:r>
              <a:rPr lang="en-US" dirty="0">
                <a:solidFill>
                  <a:schemeClr val="bg1">
                    <a:lumMod val="75000"/>
                  </a:schemeClr>
                </a:solidFill>
              </a:rPr>
              <a:t>Wind Farm Regulations 2021 </a:t>
            </a:r>
          </a:p>
          <a:p>
            <a:pPr algn="r"/>
            <a:r>
              <a:rPr lang="en-US" dirty="0">
                <a:solidFill>
                  <a:schemeClr val="bg1">
                    <a:lumMod val="75000"/>
                  </a:schemeClr>
                </a:solidFill>
              </a:rPr>
              <a:t>Public Hearing Presentation</a:t>
            </a:r>
          </a:p>
        </p:txBody>
      </p:sp>
      <p:pic>
        <p:nvPicPr>
          <p:cNvPr id="6" name="Picture 2" descr="Home - Boone Impact Group">
            <a:extLst>
              <a:ext uri="{FF2B5EF4-FFF2-40B4-BE49-F238E27FC236}">
                <a16:creationId xmlns:a16="http://schemas.microsoft.com/office/drawing/2014/main" id="{F2790FEC-EDF7-45FF-A65C-2BBF33F2D06F}"/>
              </a:ext>
            </a:extLst>
          </p:cNvPr>
          <p:cNvPicPr>
            <a:picLocks noChangeAspect="1" noChangeArrowheads="1"/>
          </p:cNvPicPr>
          <p:nvPr/>
        </p:nvPicPr>
        <p:blipFill>
          <a:blip r:embed="rId2">
            <a:clrChange>
              <a:clrFrom>
                <a:srgbClr val="FFFFFF"/>
              </a:clrFrom>
              <a:clrTo>
                <a:srgbClr val="FFFFFF">
                  <a:alpha val="0"/>
                </a:srgbClr>
              </a:clrTo>
            </a:clrChange>
            <a:alphaModFix amt="50000"/>
            <a:extLst>
              <a:ext uri="{28A0092B-C50C-407E-A947-70E740481C1C}">
                <a14:useLocalDpi xmlns:a14="http://schemas.microsoft.com/office/drawing/2010/main" val="0"/>
              </a:ext>
            </a:extLst>
          </a:blip>
          <a:srcRect/>
          <a:stretch>
            <a:fillRect/>
          </a:stretch>
        </p:blipFill>
        <p:spPr bwMode="auto">
          <a:xfrm>
            <a:off x="176693" y="141347"/>
            <a:ext cx="804819" cy="79553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247B75F-664C-4C90-ADF2-85BAACC77052}"/>
              </a:ext>
            </a:extLst>
          </p:cNvPr>
          <p:cNvSpPr txBox="1"/>
          <p:nvPr/>
        </p:nvSpPr>
        <p:spPr>
          <a:xfrm>
            <a:off x="236929" y="1367246"/>
            <a:ext cx="1489165" cy="369332"/>
          </a:xfrm>
          <a:prstGeom prst="rect">
            <a:avLst/>
          </a:prstGeom>
          <a:noFill/>
        </p:spPr>
        <p:txBody>
          <a:bodyPr wrap="square" rtlCol="0">
            <a:spAutoFit/>
          </a:bodyPr>
          <a:lstStyle/>
          <a:p>
            <a:r>
              <a:rPr lang="en-US" b="1" dirty="0"/>
              <a:t>Example:</a:t>
            </a:r>
          </a:p>
        </p:txBody>
      </p:sp>
      <p:sp>
        <p:nvSpPr>
          <p:cNvPr id="14" name="TextBox 13">
            <a:extLst>
              <a:ext uri="{FF2B5EF4-FFF2-40B4-BE49-F238E27FC236}">
                <a16:creationId xmlns:a16="http://schemas.microsoft.com/office/drawing/2014/main" id="{D76D11D5-572A-44F2-B7E8-B92BEC3518FC}"/>
              </a:ext>
            </a:extLst>
          </p:cNvPr>
          <p:cNvSpPr txBox="1"/>
          <p:nvPr/>
        </p:nvSpPr>
        <p:spPr>
          <a:xfrm>
            <a:off x="4140033" y="2789368"/>
            <a:ext cx="2924283" cy="369332"/>
          </a:xfrm>
          <a:prstGeom prst="rect">
            <a:avLst/>
          </a:prstGeom>
          <a:noFill/>
        </p:spPr>
        <p:txBody>
          <a:bodyPr wrap="square" rtlCol="0">
            <a:spAutoFit/>
          </a:bodyPr>
          <a:lstStyle/>
          <a:p>
            <a:r>
              <a:rPr lang="en-US" dirty="0"/>
              <a:t>includes, but not limited to: </a:t>
            </a:r>
          </a:p>
        </p:txBody>
      </p:sp>
      <p:sp>
        <p:nvSpPr>
          <p:cNvPr id="13" name="TextBox 12">
            <a:extLst>
              <a:ext uri="{FF2B5EF4-FFF2-40B4-BE49-F238E27FC236}">
                <a16:creationId xmlns:a16="http://schemas.microsoft.com/office/drawing/2014/main" id="{867AC246-AF18-429C-8793-197BE7228496}"/>
              </a:ext>
            </a:extLst>
          </p:cNvPr>
          <p:cNvSpPr txBox="1"/>
          <p:nvPr/>
        </p:nvSpPr>
        <p:spPr>
          <a:xfrm>
            <a:off x="1567073" y="1373338"/>
            <a:ext cx="8639917" cy="677108"/>
          </a:xfrm>
          <a:prstGeom prst="rect">
            <a:avLst/>
          </a:prstGeom>
          <a:noFill/>
        </p:spPr>
        <p:txBody>
          <a:bodyPr wrap="square" rtlCol="0">
            <a:spAutoFit/>
          </a:bodyPr>
          <a:lstStyle/>
          <a:p>
            <a:r>
              <a:rPr lang="en-US" dirty="0"/>
              <a:t>Farmer </a:t>
            </a:r>
            <a:r>
              <a:rPr lang="en-US" b="1" dirty="0">
                <a:solidFill>
                  <a:srgbClr val="7030A0"/>
                </a:solidFill>
              </a:rPr>
              <a:t>STAR </a:t>
            </a:r>
            <a:r>
              <a:rPr lang="en-US" dirty="0"/>
              <a:t>would need to pass Commission </a:t>
            </a:r>
            <a:r>
              <a:rPr lang="en-US" sz="2000" b="1" dirty="0"/>
              <a:t>Approval Standards </a:t>
            </a:r>
            <a:r>
              <a:rPr lang="en-US" dirty="0"/>
              <a:t>including demonstrating:</a:t>
            </a:r>
          </a:p>
        </p:txBody>
      </p:sp>
      <p:sp>
        <p:nvSpPr>
          <p:cNvPr id="12" name="TextBox 11">
            <a:extLst>
              <a:ext uri="{FF2B5EF4-FFF2-40B4-BE49-F238E27FC236}">
                <a16:creationId xmlns:a16="http://schemas.microsoft.com/office/drawing/2014/main" id="{34094E8B-4CFD-4EDF-BF79-952C4269EBC7}"/>
              </a:ext>
            </a:extLst>
          </p:cNvPr>
          <p:cNvSpPr txBox="1"/>
          <p:nvPr/>
        </p:nvSpPr>
        <p:spPr>
          <a:xfrm>
            <a:off x="1177847" y="2151041"/>
            <a:ext cx="7320099" cy="523220"/>
          </a:xfrm>
          <a:prstGeom prst="rect">
            <a:avLst/>
          </a:prstGeom>
          <a:noFill/>
        </p:spPr>
        <p:txBody>
          <a:bodyPr wrap="square" rtlCol="0">
            <a:spAutoFit/>
          </a:bodyPr>
          <a:lstStyle/>
          <a:p>
            <a:r>
              <a:rPr lang="en-US" sz="2800" b="1" dirty="0"/>
              <a:t>Visual Impacts</a:t>
            </a:r>
          </a:p>
        </p:txBody>
      </p:sp>
      <p:pic>
        <p:nvPicPr>
          <p:cNvPr id="15" name="Picture 14" descr="A picture containing text, grass, sky, outdoor&#10;&#10;Description automatically generated">
            <a:extLst>
              <a:ext uri="{FF2B5EF4-FFF2-40B4-BE49-F238E27FC236}">
                <a16:creationId xmlns:a16="http://schemas.microsoft.com/office/drawing/2014/main" id="{DDD6B8DE-D6B0-4E9D-8313-CBD53A45FC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871" y="3273807"/>
            <a:ext cx="5799623" cy="3092875"/>
          </a:xfrm>
          <a:prstGeom prst="rect">
            <a:avLst/>
          </a:prstGeom>
        </p:spPr>
      </p:pic>
      <p:cxnSp>
        <p:nvCxnSpPr>
          <p:cNvPr id="17" name="Straight Connector 16">
            <a:extLst>
              <a:ext uri="{FF2B5EF4-FFF2-40B4-BE49-F238E27FC236}">
                <a16:creationId xmlns:a16="http://schemas.microsoft.com/office/drawing/2014/main" id="{98EAAA55-1E9E-46E4-9901-274D8C146B39}"/>
              </a:ext>
            </a:extLst>
          </p:cNvPr>
          <p:cNvCxnSpPr/>
          <p:nvPr/>
        </p:nvCxnSpPr>
        <p:spPr>
          <a:xfrm>
            <a:off x="9622394" y="3997981"/>
            <a:ext cx="1879219" cy="0"/>
          </a:xfrm>
          <a:prstGeom prst="line">
            <a:avLst/>
          </a:prstGeom>
          <a:ln w="381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7C0CB01E-CCCD-4414-817B-BA7BE83D34AB}"/>
              </a:ext>
            </a:extLst>
          </p:cNvPr>
          <p:cNvSpPr txBox="1"/>
          <p:nvPr/>
        </p:nvSpPr>
        <p:spPr>
          <a:xfrm>
            <a:off x="6311477" y="3689573"/>
            <a:ext cx="5451924" cy="2339102"/>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US" dirty="0"/>
              <a:t>Each turbine shall maintain a minimum spacing of six (6) times the diameter of its rotor from any other turbine</a:t>
            </a:r>
          </a:p>
          <a:p>
            <a:pPr marL="285750" indent="-285750">
              <a:spcBef>
                <a:spcPts val="1200"/>
              </a:spcBef>
              <a:buFont typeface="Arial" panose="020B0604020202020204" pitchFamily="34" charset="0"/>
              <a:buChar char="•"/>
            </a:pPr>
            <a:r>
              <a:rPr lang="en-US" dirty="0"/>
              <a:t>Intra-project power lines having a voltage of 34,500 volts or less shall be buried</a:t>
            </a:r>
          </a:p>
          <a:p>
            <a:pPr marL="285750" indent="-285750">
              <a:spcBef>
                <a:spcPts val="1200"/>
              </a:spcBef>
              <a:buFont typeface="Arial" panose="020B0604020202020204" pitchFamily="34" charset="0"/>
              <a:buChar char="•"/>
            </a:pPr>
            <a:r>
              <a:rPr lang="en-US" dirty="0"/>
              <a:t>Transformers and other electric equipment should be hidden from view</a:t>
            </a:r>
          </a:p>
        </p:txBody>
      </p:sp>
    </p:spTree>
    <p:extLst>
      <p:ext uri="{BB962C8B-B14F-4D97-AF65-F5344CB8AC3E}">
        <p14:creationId xmlns:p14="http://schemas.microsoft.com/office/powerpoint/2010/main" val="33854300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B28C03F-3315-4838-8AE4-C1F36FB967C5}"/>
              </a:ext>
            </a:extLst>
          </p:cNvPr>
          <p:cNvSpPr/>
          <p:nvPr/>
        </p:nvSpPr>
        <p:spPr>
          <a:xfrm>
            <a:off x="0" y="0"/>
            <a:ext cx="608672" cy="6858000"/>
          </a:xfrm>
          <a:prstGeom prst="rect">
            <a:avLst/>
          </a:prstGeom>
          <a:solidFill>
            <a:srgbClr val="E2EC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4">
            <a:extLst>
              <a:ext uri="{FF2B5EF4-FFF2-40B4-BE49-F238E27FC236}">
                <a16:creationId xmlns:a16="http://schemas.microsoft.com/office/drawing/2014/main" id="{54095F2C-1A40-454F-A8AC-3EDE48548DE8}"/>
              </a:ext>
            </a:extLst>
          </p:cNvPr>
          <p:cNvSpPr>
            <a:spLocks noGrp="1"/>
          </p:cNvSpPr>
          <p:nvPr>
            <p:ph type="subTitle" idx="1"/>
          </p:nvPr>
        </p:nvSpPr>
        <p:spPr>
          <a:xfrm>
            <a:off x="1351267" y="287384"/>
            <a:ext cx="8286011" cy="649496"/>
          </a:xfrm>
        </p:spPr>
        <p:txBody>
          <a:bodyPr/>
          <a:lstStyle/>
          <a:p>
            <a:pPr algn="l"/>
            <a:r>
              <a:rPr lang="en-US" sz="4000" b="1" dirty="0">
                <a:latin typeface="Arial" panose="020B0604020202020204" pitchFamily="34" charset="0"/>
                <a:cs typeface="Arial" panose="020B0604020202020204" pitchFamily="34" charset="0"/>
              </a:rPr>
              <a:t>WECOD </a:t>
            </a:r>
            <a:r>
              <a:rPr lang="en-US" dirty="0">
                <a:latin typeface="Arial" panose="020B0604020202020204" pitchFamily="34" charset="0"/>
                <a:cs typeface="Arial" panose="020B0604020202020204" pitchFamily="34" charset="0"/>
              </a:rPr>
              <a:t>(Wind Energy Conversion Overlay District)</a:t>
            </a:r>
          </a:p>
          <a:p>
            <a:pPr algn="l"/>
            <a:endParaRPr lang="en-US"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658548BB-9E3E-47AB-B03E-4F4AB3654E3B}"/>
              </a:ext>
            </a:extLst>
          </p:cNvPr>
          <p:cNvSpPr txBox="1"/>
          <p:nvPr/>
        </p:nvSpPr>
        <p:spPr>
          <a:xfrm>
            <a:off x="8705461" y="6148968"/>
            <a:ext cx="3405680" cy="646331"/>
          </a:xfrm>
          <a:prstGeom prst="rect">
            <a:avLst/>
          </a:prstGeom>
          <a:noFill/>
        </p:spPr>
        <p:txBody>
          <a:bodyPr wrap="square" rtlCol="0">
            <a:spAutoFit/>
          </a:bodyPr>
          <a:lstStyle/>
          <a:p>
            <a:pPr algn="r"/>
            <a:r>
              <a:rPr lang="en-US" dirty="0">
                <a:solidFill>
                  <a:schemeClr val="bg1">
                    <a:lumMod val="75000"/>
                  </a:schemeClr>
                </a:solidFill>
              </a:rPr>
              <a:t>Wind Farm Regulations 2021 </a:t>
            </a:r>
          </a:p>
          <a:p>
            <a:pPr algn="r"/>
            <a:r>
              <a:rPr lang="en-US" dirty="0">
                <a:solidFill>
                  <a:schemeClr val="bg1">
                    <a:lumMod val="75000"/>
                  </a:schemeClr>
                </a:solidFill>
              </a:rPr>
              <a:t>Public Hearing Presentation</a:t>
            </a:r>
          </a:p>
        </p:txBody>
      </p:sp>
      <p:pic>
        <p:nvPicPr>
          <p:cNvPr id="6" name="Picture 2" descr="Home - Boone Impact Group">
            <a:extLst>
              <a:ext uri="{FF2B5EF4-FFF2-40B4-BE49-F238E27FC236}">
                <a16:creationId xmlns:a16="http://schemas.microsoft.com/office/drawing/2014/main" id="{F2790FEC-EDF7-45FF-A65C-2BBF33F2D06F}"/>
              </a:ext>
            </a:extLst>
          </p:cNvPr>
          <p:cNvPicPr>
            <a:picLocks noChangeAspect="1" noChangeArrowheads="1"/>
          </p:cNvPicPr>
          <p:nvPr/>
        </p:nvPicPr>
        <p:blipFill>
          <a:blip r:embed="rId2">
            <a:clrChange>
              <a:clrFrom>
                <a:srgbClr val="FFFFFF"/>
              </a:clrFrom>
              <a:clrTo>
                <a:srgbClr val="FFFFFF">
                  <a:alpha val="0"/>
                </a:srgbClr>
              </a:clrTo>
            </a:clrChange>
            <a:alphaModFix amt="50000"/>
            <a:extLst>
              <a:ext uri="{28A0092B-C50C-407E-A947-70E740481C1C}">
                <a14:useLocalDpi xmlns:a14="http://schemas.microsoft.com/office/drawing/2010/main" val="0"/>
              </a:ext>
            </a:extLst>
          </a:blip>
          <a:srcRect/>
          <a:stretch>
            <a:fillRect/>
          </a:stretch>
        </p:blipFill>
        <p:spPr bwMode="auto">
          <a:xfrm>
            <a:off x="176693" y="141347"/>
            <a:ext cx="804819" cy="79553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247B75F-664C-4C90-ADF2-85BAACC77052}"/>
              </a:ext>
            </a:extLst>
          </p:cNvPr>
          <p:cNvSpPr txBox="1"/>
          <p:nvPr/>
        </p:nvSpPr>
        <p:spPr>
          <a:xfrm>
            <a:off x="236929" y="1367246"/>
            <a:ext cx="1489165" cy="369332"/>
          </a:xfrm>
          <a:prstGeom prst="rect">
            <a:avLst/>
          </a:prstGeom>
          <a:noFill/>
        </p:spPr>
        <p:txBody>
          <a:bodyPr wrap="square" rtlCol="0">
            <a:spAutoFit/>
          </a:bodyPr>
          <a:lstStyle/>
          <a:p>
            <a:r>
              <a:rPr lang="en-US" b="1" dirty="0"/>
              <a:t>Example:</a:t>
            </a:r>
          </a:p>
        </p:txBody>
      </p:sp>
      <p:sp>
        <p:nvSpPr>
          <p:cNvPr id="14" name="TextBox 13">
            <a:extLst>
              <a:ext uri="{FF2B5EF4-FFF2-40B4-BE49-F238E27FC236}">
                <a16:creationId xmlns:a16="http://schemas.microsoft.com/office/drawing/2014/main" id="{D76D11D5-572A-44F2-B7E8-B92BEC3518FC}"/>
              </a:ext>
            </a:extLst>
          </p:cNvPr>
          <p:cNvSpPr txBox="1"/>
          <p:nvPr/>
        </p:nvSpPr>
        <p:spPr>
          <a:xfrm>
            <a:off x="4140033" y="2789368"/>
            <a:ext cx="2924283" cy="369332"/>
          </a:xfrm>
          <a:prstGeom prst="rect">
            <a:avLst/>
          </a:prstGeom>
          <a:noFill/>
        </p:spPr>
        <p:txBody>
          <a:bodyPr wrap="square" rtlCol="0">
            <a:spAutoFit/>
          </a:bodyPr>
          <a:lstStyle/>
          <a:p>
            <a:r>
              <a:rPr lang="en-US" dirty="0"/>
              <a:t>includes, but not limited to: </a:t>
            </a:r>
          </a:p>
        </p:txBody>
      </p:sp>
      <p:sp>
        <p:nvSpPr>
          <p:cNvPr id="13" name="TextBox 12">
            <a:extLst>
              <a:ext uri="{FF2B5EF4-FFF2-40B4-BE49-F238E27FC236}">
                <a16:creationId xmlns:a16="http://schemas.microsoft.com/office/drawing/2014/main" id="{867AC246-AF18-429C-8793-197BE7228496}"/>
              </a:ext>
            </a:extLst>
          </p:cNvPr>
          <p:cNvSpPr txBox="1"/>
          <p:nvPr/>
        </p:nvSpPr>
        <p:spPr>
          <a:xfrm>
            <a:off x="1567073" y="1373338"/>
            <a:ext cx="8639917" cy="677108"/>
          </a:xfrm>
          <a:prstGeom prst="rect">
            <a:avLst/>
          </a:prstGeom>
          <a:noFill/>
        </p:spPr>
        <p:txBody>
          <a:bodyPr wrap="square" rtlCol="0">
            <a:spAutoFit/>
          </a:bodyPr>
          <a:lstStyle/>
          <a:p>
            <a:r>
              <a:rPr lang="en-US" dirty="0"/>
              <a:t>Farmer </a:t>
            </a:r>
            <a:r>
              <a:rPr lang="en-US" b="1" dirty="0">
                <a:solidFill>
                  <a:srgbClr val="7030A0"/>
                </a:solidFill>
              </a:rPr>
              <a:t>STAR </a:t>
            </a:r>
            <a:r>
              <a:rPr lang="en-US" dirty="0"/>
              <a:t>would need to pass Commission </a:t>
            </a:r>
            <a:r>
              <a:rPr lang="en-US" sz="2000" b="1" dirty="0"/>
              <a:t>Approval Standards </a:t>
            </a:r>
            <a:r>
              <a:rPr lang="en-US" dirty="0"/>
              <a:t>including demonstrating:</a:t>
            </a:r>
          </a:p>
        </p:txBody>
      </p:sp>
      <p:sp>
        <p:nvSpPr>
          <p:cNvPr id="12" name="TextBox 11">
            <a:extLst>
              <a:ext uri="{FF2B5EF4-FFF2-40B4-BE49-F238E27FC236}">
                <a16:creationId xmlns:a16="http://schemas.microsoft.com/office/drawing/2014/main" id="{34094E8B-4CFD-4EDF-BF79-952C4269EBC7}"/>
              </a:ext>
            </a:extLst>
          </p:cNvPr>
          <p:cNvSpPr txBox="1"/>
          <p:nvPr/>
        </p:nvSpPr>
        <p:spPr>
          <a:xfrm>
            <a:off x="1177847" y="2151041"/>
            <a:ext cx="7320099" cy="523220"/>
          </a:xfrm>
          <a:prstGeom prst="rect">
            <a:avLst/>
          </a:prstGeom>
          <a:noFill/>
        </p:spPr>
        <p:txBody>
          <a:bodyPr wrap="square" rtlCol="0">
            <a:spAutoFit/>
          </a:bodyPr>
          <a:lstStyle/>
          <a:p>
            <a:r>
              <a:rPr lang="en-US" sz="2800" b="1" dirty="0"/>
              <a:t>Soil Erosion and Water Quality</a:t>
            </a:r>
          </a:p>
        </p:txBody>
      </p:sp>
      <p:sp>
        <p:nvSpPr>
          <p:cNvPr id="16" name="TextBox 15">
            <a:extLst>
              <a:ext uri="{FF2B5EF4-FFF2-40B4-BE49-F238E27FC236}">
                <a16:creationId xmlns:a16="http://schemas.microsoft.com/office/drawing/2014/main" id="{EDB3D5BE-697B-49BA-8B9A-036878BBF551}"/>
              </a:ext>
            </a:extLst>
          </p:cNvPr>
          <p:cNvSpPr txBox="1"/>
          <p:nvPr/>
        </p:nvSpPr>
        <p:spPr>
          <a:xfrm>
            <a:off x="5063102" y="3429000"/>
            <a:ext cx="6565268" cy="2215991"/>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US" dirty="0"/>
              <a:t>Avoid construction activities on slopes that are steep or susceptible to erosion </a:t>
            </a:r>
          </a:p>
          <a:p>
            <a:pPr marL="285750" indent="-285750">
              <a:spcBef>
                <a:spcPts val="1200"/>
              </a:spcBef>
              <a:buFont typeface="Arial" panose="020B0604020202020204" pitchFamily="34" charset="0"/>
              <a:buChar char="•"/>
            </a:pPr>
            <a:r>
              <a:rPr lang="en-US" dirty="0"/>
              <a:t>Improved private access roads and construction staging areas should be kept to a minimum</a:t>
            </a:r>
          </a:p>
          <a:p>
            <a:pPr marL="285750" indent="-285750">
              <a:spcBef>
                <a:spcPts val="1200"/>
              </a:spcBef>
              <a:buFont typeface="Arial" panose="020B0604020202020204" pitchFamily="34" charset="0"/>
              <a:buChar char="•"/>
            </a:pPr>
            <a:r>
              <a:rPr lang="en-US" dirty="0"/>
              <a:t>One-lane private access roads are recommended</a:t>
            </a:r>
          </a:p>
          <a:p>
            <a:pPr marL="285750" indent="-285750">
              <a:spcBef>
                <a:spcPts val="1200"/>
              </a:spcBef>
              <a:buFont typeface="Arial" panose="020B0604020202020204" pitchFamily="34" charset="0"/>
              <a:buChar char="•"/>
            </a:pPr>
            <a:r>
              <a:rPr lang="en-US" dirty="0"/>
              <a:t>The number and size of staging areas should be minimized</a:t>
            </a:r>
          </a:p>
        </p:txBody>
      </p:sp>
      <p:pic>
        <p:nvPicPr>
          <p:cNvPr id="18" name="Picture 4" descr="Drainage Basin Diagram Illustration - Twinkl">
            <a:extLst>
              <a:ext uri="{FF2B5EF4-FFF2-40B4-BE49-F238E27FC236}">
                <a16:creationId xmlns:a16="http://schemas.microsoft.com/office/drawing/2014/main" id="{D49ED91E-D882-4966-9CD6-8B7C9E4DFA33}"/>
              </a:ext>
            </a:extLst>
          </p:cNvPr>
          <p:cNvPicPr>
            <a:picLocks noChangeAspect="1" noChangeArrowheads="1"/>
          </p:cNvPicPr>
          <p:nvPr/>
        </p:nvPicPr>
        <p:blipFill rotWithShape="1">
          <a:blip r:embed="rId3">
            <a:clrChange>
              <a:clrFrom>
                <a:srgbClr val="000000">
                  <a:alpha val="8627"/>
                </a:srgbClr>
              </a:clrFrom>
              <a:clrTo>
                <a:srgbClr val="000000">
                  <a:alpha val="0"/>
                </a:srgbClr>
              </a:clrTo>
            </a:clrChange>
            <a:extLst>
              <a:ext uri="{BEBA8EAE-BF5A-486C-A8C5-ECC9F3942E4B}">
                <a14:imgProps xmlns:a14="http://schemas.microsoft.com/office/drawing/2010/main">
                  <a14:imgLayer r:embed="rId4">
                    <a14:imgEffect>
                      <a14:backgroundRemoval t="1905" b="91429" l="19524" r="82381">
                        <a14:foregroundMark x1="70635" y1="6032" x2="70635" y2="6032"/>
                        <a14:foregroundMark x1="73651" y1="18413" x2="73651" y2="18413"/>
                        <a14:foregroundMark x1="78571" y1="40635" x2="78571" y2="40635"/>
                        <a14:foregroundMark x1="67460" y1="65397" x2="67460" y2="65397"/>
                        <a14:foregroundMark x1="53492" y1="81270" x2="53492" y2="81270"/>
                        <a14:foregroundMark x1="47143" y1="87619" x2="65238" y2="73016"/>
                        <a14:foregroundMark x1="65238" y1="73016" x2="72381" y2="64444"/>
                        <a14:foregroundMark x1="72381" y1="64444" x2="72381" y2="64127"/>
                        <a14:foregroundMark x1="81111" y1="46349" x2="80317" y2="30476"/>
                        <a14:foregroundMark x1="26508" y1="51429" x2="19683" y2="60000"/>
                        <a14:foregroundMark x1="19683" y1="60000" x2="22063" y2="75238"/>
                        <a14:foregroundMark x1="22063" y1="75238" x2="45714" y2="91746"/>
                        <a14:foregroundMark x1="45714" y1="91746" x2="51111" y2="90794"/>
                        <a14:foregroundMark x1="51429" y1="93016" x2="43175" y2="93333"/>
                        <a14:foregroundMark x1="43175" y1="93333" x2="20159" y2="75556"/>
                        <a14:foregroundMark x1="20159" y1="75556" x2="19524" y2="48571"/>
                        <a14:foregroundMark x1="63651" y1="16825" x2="63175" y2="20317"/>
                        <a14:foregroundMark x1="73492" y1="25079" x2="82381" y2="28254"/>
                        <a14:foregroundMark x1="82381" y1="28254" x2="73016" y2="26032"/>
                        <a14:foregroundMark x1="73016" y1="26032" x2="74444" y2="21587"/>
                        <a14:foregroundMark x1="60476" y1="4762" x2="53492" y2="6032"/>
                        <a14:foregroundMark x1="59841" y1="12063" x2="60317" y2="16190"/>
                        <a14:foregroundMark x1="61111" y1="11111" x2="62540" y2="11429"/>
                        <a14:foregroundMark x1="71270" y1="3175" x2="76508" y2="5079"/>
                        <a14:foregroundMark x1="73333" y1="2222" x2="64603" y2="1905"/>
                        <a14:foregroundMark x1="63175" y1="15556" x2="54286" y2="16508"/>
                        <a14:foregroundMark x1="54286" y1="16508" x2="62698" y2="21905"/>
                        <a14:foregroundMark x1="62698" y1="21905" x2="65238" y2="18413"/>
                        <a14:foregroundMark x1="64603" y1="18413" x2="56349" y2="21587"/>
                        <a14:foregroundMark x1="56349" y1="21587" x2="49524" y2="17460"/>
                        <a14:backgroundMark x1="80952" y1="87619" x2="86032" y2="90159"/>
                        <a14:backgroundMark x1="83016" y1="86032" x2="73968" y2="86667"/>
                        <a14:backgroundMark x1="73968" y1="86667" x2="80952" y2="86667"/>
                      </a14:backgroundRemoval>
                    </a14:imgEffect>
                  </a14:imgLayer>
                </a14:imgProps>
              </a:ext>
              <a:ext uri="{28A0092B-C50C-407E-A947-70E740481C1C}">
                <a14:useLocalDpi xmlns:a14="http://schemas.microsoft.com/office/drawing/2010/main" val="0"/>
              </a:ext>
            </a:extLst>
          </a:blip>
          <a:srcRect l="16858" r="16836" b="-2309"/>
          <a:stretch/>
        </p:blipFill>
        <p:spPr bwMode="auto">
          <a:xfrm>
            <a:off x="678190" y="3273807"/>
            <a:ext cx="3978876" cy="3069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55718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B28C03F-3315-4838-8AE4-C1F36FB967C5}"/>
              </a:ext>
            </a:extLst>
          </p:cNvPr>
          <p:cNvSpPr/>
          <p:nvPr/>
        </p:nvSpPr>
        <p:spPr>
          <a:xfrm>
            <a:off x="0" y="0"/>
            <a:ext cx="608672" cy="6858000"/>
          </a:xfrm>
          <a:prstGeom prst="rect">
            <a:avLst/>
          </a:prstGeom>
          <a:solidFill>
            <a:srgbClr val="FCF2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4">
            <a:extLst>
              <a:ext uri="{FF2B5EF4-FFF2-40B4-BE49-F238E27FC236}">
                <a16:creationId xmlns:a16="http://schemas.microsoft.com/office/drawing/2014/main" id="{54095F2C-1A40-454F-A8AC-3EDE48548DE8}"/>
              </a:ext>
            </a:extLst>
          </p:cNvPr>
          <p:cNvSpPr>
            <a:spLocks noGrp="1"/>
          </p:cNvSpPr>
          <p:nvPr>
            <p:ph type="subTitle" idx="1"/>
          </p:nvPr>
        </p:nvSpPr>
        <p:spPr>
          <a:xfrm>
            <a:off x="1351267" y="287384"/>
            <a:ext cx="8286011" cy="649496"/>
          </a:xfrm>
        </p:spPr>
        <p:txBody>
          <a:bodyPr/>
          <a:lstStyle/>
          <a:p>
            <a:pPr algn="l"/>
            <a:r>
              <a:rPr lang="en-US" sz="4000" b="1" dirty="0">
                <a:latin typeface="Arial" panose="020B0604020202020204" pitchFamily="34" charset="0"/>
                <a:cs typeface="Arial" panose="020B0604020202020204" pitchFamily="34" charset="0"/>
              </a:rPr>
              <a:t>WECOD </a:t>
            </a:r>
            <a:r>
              <a:rPr lang="en-US" dirty="0">
                <a:latin typeface="Arial" panose="020B0604020202020204" pitchFamily="34" charset="0"/>
                <a:cs typeface="Arial" panose="020B0604020202020204" pitchFamily="34" charset="0"/>
              </a:rPr>
              <a:t>(Wind Energy Conversion Overlay District)</a:t>
            </a:r>
          </a:p>
          <a:p>
            <a:pPr algn="l"/>
            <a:endParaRPr lang="en-US"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658548BB-9E3E-47AB-B03E-4F4AB3654E3B}"/>
              </a:ext>
            </a:extLst>
          </p:cNvPr>
          <p:cNvSpPr txBox="1"/>
          <p:nvPr/>
        </p:nvSpPr>
        <p:spPr>
          <a:xfrm>
            <a:off x="8705461" y="6148968"/>
            <a:ext cx="3405680" cy="646331"/>
          </a:xfrm>
          <a:prstGeom prst="rect">
            <a:avLst/>
          </a:prstGeom>
          <a:noFill/>
        </p:spPr>
        <p:txBody>
          <a:bodyPr wrap="square" rtlCol="0">
            <a:spAutoFit/>
          </a:bodyPr>
          <a:lstStyle/>
          <a:p>
            <a:pPr algn="r"/>
            <a:r>
              <a:rPr lang="en-US" dirty="0">
                <a:solidFill>
                  <a:schemeClr val="bg1">
                    <a:lumMod val="75000"/>
                  </a:schemeClr>
                </a:solidFill>
              </a:rPr>
              <a:t>Wind Farm Regulations 2021 </a:t>
            </a:r>
          </a:p>
          <a:p>
            <a:pPr algn="r"/>
            <a:r>
              <a:rPr lang="en-US" dirty="0">
                <a:solidFill>
                  <a:schemeClr val="bg1">
                    <a:lumMod val="75000"/>
                  </a:schemeClr>
                </a:solidFill>
              </a:rPr>
              <a:t>Public Hearing Presentation</a:t>
            </a:r>
          </a:p>
        </p:txBody>
      </p:sp>
      <p:pic>
        <p:nvPicPr>
          <p:cNvPr id="6" name="Picture 2" descr="Home - Boone Impact Group">
            <a:extLst>
              <a:ext uri="{FF2B5EF4-FFF2-40B4-BE49-F238E27FC236}">
                <a16:creationId xmlns:a16="http://schemas.microsoft.com/office/drawing/2014/main" id="{F2790FEC-EDF7-45FF-A65C-2BBF33F2D06F}"/>
              </a:ext>
            </a:extLst>
          </p:cNvPr>
          <p:cNvPicPr>
            <a:picLocks noChangeAspect="1" noChangeArrowheads="1"/>
          </p:cNvPicPr>
          <p:nvPr/>
        </p:nvPicPr>
        <p:blipFill>
          <a:blip r:embed="rId2">
            <a:clrChange>
              <a:clrFrom>
                <a:srgbClr val="FFFFFF"/>
              </a:clrFrom>
              <a:clrTo>
                <a:srgbClr val="FFFFFF">
                  <a:alpha val="0"/>
                </a:srgbClr>
              </a:clrTo>
            </a:clrChange>
            <a:alphaModFix amt="50000"/>
            <a:extLst>
              <a:ext uri="{28A0092B-C50C-407E-A947-70E740481C1C}">
                <a14:useLocalDpi xmlns:a14="http://schemas.microsoft.com/office/drawing/2010/main" val="0"/>
              </a:ext>
            </a:extLst>
          </a:blip>
          <a:srcRect/>
          <a:stretch>
            <a:fillRect/>
          </a:stretch>
        </p:blipFill>
        <p:spPr bwMode="auto">
          <a:xfrm>
            <a:off x="176693" y="141347"/>
            <a:ext cx="804819" cy="79553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247B75F-664C-4C90-ADF2-85BAACC77052}"/>
              </a:ext>
            </a:extLst>
          </p:cNvPr>
          <p:cNvSpPr txBox="1"/>
          <p:nvPr/>
        </p:nvSpPr>
        <p:spPr>
          <a:xfrm>
            <a:off x="236929" y="1367246"/>
            <a:ext cx="1489165" cy="369332"/>
          </a:xfrm>
          <a:prstGeom prst="rect">
            <a:avLst/>
          </a:prstGeom>
          <a:noFill/>
        </p:spPr>
        <p:txBody>
          <a:bodyPr wrap="square" rtlCol="0">
            <a:spAutoFit/>
          </a:bodyPr>
          <a:lstStyle/>
          <a:p>
            <a:r>
              <a:rPr lang="en-US" b="1" dirty="0"/>
              <a:t>Example:</a:t>
            </a:r>
          </a:p>
        </p:txBody>
      </p:sp>
      <p:sp>
        <p:nvSpPr>
          <p:cNvPr id="14" name="TextBox 13">
            <a:extLst>
              <a:ext uri="{FF2B5EF4-FFF2-40B4-BE49-F238E27FC236}">
                <a16:creationId xmlns:a16="http://schemas.microsoft.com/office/drawing/2014/main" id="{D76D11D5-572A-44F2-B7E8-B92BEC3518FC}"/>
              </a:ext>
            </a:extLst>
          </p:cNvPr>
          <p:cNvSpPr txBox="1"/>
          <p:nvPr/>
        </p:nvSpPr>
        <p:spPr>
          <a:xfrm>
            <a:off x="4121989" y="2770727"/>
            <a:ext cx="2924283" cy="369332"/>
          </a:xfrm>
          <a:prstGeom prst="rect">
            <a:avLst/>
          </a:prstGeom>
          <a:noFill/>
        </p:spPr>
        <p:txBody>
          <a:bodyPr wrap="square" rtlCol="0">
            <a:spAutoFit/>
          </a:bodyPr>
          <a:lstStyle/>
          <a:p>
            <a:r>
              <a:rPr lang="en-US" dirty="0"/>
              <a:t>includes, but not limited to: </a:t>
            </a:r>
          </a:p>
        </p:txBody>
      </p:sp>
      <p:sp>
        <p:nvSpPr>
          <p:cNvPr id="13" name="TextBox 12">
            <a:extLst>
              <a:ext uri="{FF2B5EF4-FFF2-40B4-BE49-F238E27FC236}">
                <a16:creationId xmlns:a16="http://schemas.microsoft.com/office/drawing/2014/main" id="{867AC246-AF18-429C-8793-197BE7228496}"/>
              </a:ext>
            </a:extLst>
          </p:cNvPr>
          <p:cNvSpPr txBox="1"/>
          <p:nvPr/>
        </p:nvSpPr>
        <p:spPr>
          <a:xfrm>
            <a:off x="1567073" y="1373338"/>
            <a:ext cx="9220901" cy="400110"/>
          </a:xfrm>
          <a:prstGeom prst="rect">
            <a:avLst/>
          </a:prstGeom>
          <a:noFill/>
        </p:spPr>
        <p:txBody>
          <a:bodyPr wrap="square" rtlCol="0">
            <a:spAutoFit/>
          </a:bodyPr>
          <a:lstStyle/>
          <a:p>
            <a:r>
              <a:rPr lang="en-US" dirty="0"/>
              <a:t>Farmer </a:t>
            </a:r>
            <a:r>
              <a:rPr lang="en-US" b="1" dirty="0">
                <a:solidFill>
                  <a:srgbClr val="7030A0"/>
                </a:solidFill>
              </a:rPr>
              <a:t>STAR </a:t>
            </a:r>
            <a:r>
              <a:rPr lang="en-US" dirty="0"/>
              <a:t>would need to </a:t>
            </a:r>
            <a:r>
              <a:rPr lang="en-US" sz="2000" b="1" dirty="0"/>
              <a:t>meet siting and performance standards</a:t>
            </a:r>
            <a:r>
              <a:rPr lang="en-US" b="1" dirty="0"/>
              <a:t> </a:t>
            </a:r>
            <a:r>
              <a:rPr lang="en-US" dirty="0"/>
              <a:t>including:</a:t>
            </a:r>
          </a:p>
        </p:txBody>
      </p:sp>
      <p:sp>
        <p:nvSpPr>
          <p:cNvPr id="12" name="TextBox 11">
            <a:extLst>
              <a:ext uri="{FF2B5EF4-FFF2-40B4-BE49-F238E27FC236}">
                <a16:creationId xmlns:a16="http://schemas.microsoft.com/office/drawing/2014/main" id="{34094E8B-4CFD-4EDF-BF79-952C4269EBC7}"/>
              </a:ext>
            </a:extLst>
          </p:cNvPr>
          <p:cNvSpPr txBox="1"/>
          <p:nvPr/>
        </p:nvSpPr>
        <p:spPr>
          <a:xfrm>
            <a:off x="1177847" y="2151041"/>
            <a:ext cx="7320099" cy="523220"/>
          </a:xfrm>
          <a:prstGeom prst="rect">
            <a:avLst/>
          </a:prstGeom>
          <a:noFill/>
        </p:spPr>
        <p:txBody>
          <a:bodyPr wrap="square" rtlCol="0">
            <a:spAutoFit/>
          </a:bodyPr>
          <a:lstStyle/>
          <a:p>
            <a:r>
              <a:rPr lang="en-US" sz="2800" b="1" dirty="0"/>
              <a:t>Noise Management</a:t>
            </a:r>
          </a:p>
        </p:txBody>
      </p:sp>
      <p:sp>
        <p:nvSpPr>
          <p:cNvPr id="15" name="TextBox 14">
            <a:extLst>
              <a:ext uri="{FF2B5EF4-FFF2-40B4-BE49-F238E27FC236}">
                <a16:creationId xmlns:a16="http://schemas.microsoft.com/office/drawing/2014/main" id="{8B272E0C-9642-415A-84CB-BDCDE075355D}"/>
              </a:ext>
            </a:extLst>
          </p:cNvPr>
          <p:cNvSpPr txBox="1"/>
          <p:nvPr/>
        </p:nvSpPr>
        <p:spPr>
          <a:xfrm>
            <a:off x="5237821" y="3561378"/>
            <a:ext cx="6520249" cy="1785104"/>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US" dirty="0"/>
              <a:t>Must meet established standards for noise</a:t>
            </a:r>
          </a:p>
          <a:p>
            <a:pPr marL="285750" indent="-285750">
              <a:spcBef>
                <a:spcPts val="1200"/>
              </a:spcBef>
              <a:buFont typeface="Arial" panose="020B0604020202020204" pitchFamily="34" charset="0"/>
              <a:buChar char="•"/>
            </a:pPr>
            <a:r>
              <a:rPr lang="en-US" dirty="0"/>
              <a:t>Standards regarding noise level are upheld and have maximum limitation</a:t>
            </a:r>
          </a:p>
          <a:p>
            <a:pPr marL="285750" indent="-285750">
              <a:spcBef>
                <a:spcPts val="1200"/>
              </a:spcBef>
              <a:buFont typeface="Arial" panose="020B0604020202020204" pitchFamily="34" charset="0"/>
              <a:buChar char="•"/>
            </a:pPr>
            <a:r>
              <a:rPr lang="en-US" dirty="0"/>
              <a:t>Project owner shall provide an acoustical study that shall demonstrate compliance with the regulatory noise standard </a:t>
            </a:r>
          </a:p>
        </p:txBody>
      </p:sp>
      <p:pic>
        <p:nvPicPr>
          <p:cNvPr id="17" name="Picture 2" descr="Sound Icon Png - Noise Clipart | Transparent PNG Download #2063197 - Vippng">
            <a:extLst>
              <a:ext uri="{FF2B5EF4-FFF2-40B4-BE49-F238E27FC236}">
                <a16:creationId xmlns:a16="http://schemas.microsoft.com/office/drawing/2014/main" id="{AD75DEE3-9369-419A-8DAA-BB45CC184EDF}"/>
              </a:ext>
            </a:extLst>
          </p:cNvPr>
          <p:cNvPicPr>
            <a:picLocks noChangeAspect="1" noChangeArrowheads="1"/>
          </p:cNvPicPr>
          <p:nvPr/>
        </p:nvPicPr>
        <p:blipFill>
          <a:blip r:embed="rId3">
            <a:clrChange>
              <a:clrFrom>
                <a:srgbClr val="FEFEFE"/>
              </a:clrFrom>
              <a:clrTo>
                <a:srgbClr val="FEFEFE">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8298" y="4263632"/>
            <a:ext cx="1483636" cy="154963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Ears Vector Art &amp; Graphics | freevector.com">
            <a:extLst>
              <a:ext uri="{FF2B5EF4-FFF2-40B4-BE49-F238E27FC236}">
                <a16:creationId xmlns:a16="http://schemas.microsoft.com/office/drawing/2014/main" id="{96B600A7-58B1-49BF-8CC4-C11CAC2D0AAA}"/>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65703" y="3140059"/>
            <a:ext cx="2936190" cy="3644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85723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B28C03F-3315-4838-8AE4-C1F36FB967C5}"/>
              </a:ext>
            </a:extLst>
          </p:cNvPr>
          <p:cNvSpPr/>
          <p:nvPr/>
        </p:nvSpPr>
        <p:spPr>
          <a:xfrm>
            <a:off x="0" y="0"/>
            <a:ext cx="608672" cy="6858000"/>
          </a:xfrm>
          <a:prstGeom prst="rect">
            <a:avLst/>
          </a:prstGeom>
          <a:solidFill>
            <a:srgbClr val="FCF2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4">
            <a:extLst>
              <a:ext uri="{FF2B5EF4-FFF2-40B4-BE49-F238E27FC236}">
                <a16:creationId xmlns:a16="http://schemas.microsoft.com/office/drawing/2014/main" id="{54095F2C-1A40-454F-A8AC-3EDE48548DE8}"/>
              </a:ext>
            </a:extLst>
          </p:cNvPr>
          <p:cNvSpPr>
            <a:spLocks noGrp="1"/>
          </p:cNvSpPr>
          <p:nvPr>
            <p:ph type="subTitle" idx="1"/>
          </p:nvPr>
        </p:nvSpPr>
        <p:spPr>
          <a:xfrm>
            <a:off x="1351267" y="287384"/>
            <a:ext cx="8286011" cy="649496"/>
          </a:xfrm>
        </p:spPr>
        <p:txBody>
          <a:bodyPr/>
          <a:lstStyle/>
          <a:p>
            <a:pPr algn="l"/>
            <a:r>
              <a:rPr lang="en-US" sz="4000" b="1" dirty="0">
                <a:latin typeface="Arial" panose="020B0604020202020204" pitchFamily="34" charset="0"/>
                <a:cs typeface="Arial" panose="020B0604020202020204" pitchFamily="34" charset="0"/>
              </a:rPr>
              <a:t>WECOD </a:t>
            </a:r>
            <a:r>
              <a:rPr lang="en-US" dirty="0">
                <a:latin typeface="Arial" panose="020B0604020202020204" pitchFamily="34" charset="0"/>
                <a:cs typeface="Arial" panose="020B0604020202020204" pitchFamily="34" charset="0"/>
              </a:rPr>
              <a:t>(Wind Energy Conversion Overlay District)</a:t>
            </a:r>
          </a:p>
          <a:p>
            <a:pPr algn="l"/>
            <a:endParaRPr lang="en-US"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658548BB-9E3E-47AB-B03E-4F4AB3654E3B}"/>
              </a:ext>
            </a:extLst>
          </p:cNvPr>
          <p:cNvSpPr txBox="1"/>
          <p:nvPr/>
        </p:nvSpPr>
        <p:spPr>
          <a:xfrm>
            <a:off x="8705461" y="6148968"/>
            <a:ext cx="3405680" cy="646331"/>
          </a:xfrm>
          <a:prstGeom prst="rect">
            <a:avLst/>
          </a:prstGeom>
          <a:noFill/>
        </p:spPr>
        <p:txBody>
          <a:bodyPr wrap="square" rtlCol="0">
            <a:spAutoFit/>
          </a:bodyPr>
          <a:lstStyle/>
          <a:p>
            <a:pPr algn="r"/>
            <a:r>
              <a:rPr lang="en-US" dirty="0">
                <a:solidFill>
                  <a:schemeClr val="bg1">
                    <a:lumMod val="75000"/>
                  </a:schemeClr>
                </a:solidFill>
              </a:rPr>
              <a:t>Wind Farm Regulations 2021 </a:t>
            </a:r>
          </a:p>
          <a:p>
            <a:pPr algn="r"/>
            <a:r>
              <a:rPr lang="en-US" dirty="0">
                <a:solidFill>
                  <a:schemeClr val="bg1">
                    <a:lumMod val="75000"/>
                  </a:schemeClr>
                </a:solidFill>
              </a:rPr>
              <a:t>Public Hearing Presentation</a:t>
            </a:r>
          </a:p>
        </p:txBody>
      </p:sp>
      <p:pic>
        <p:nvPicPr>
          <p:cNvPr id="6" name="Picture 2" descr="Home - Boone Impact Group">
            <a:extLst>
              <a:ext uri="{FF2B5EF4-FFF2-40B4-BE49-F238E27FC236}">
                <a16:creationId xmlns:a16="http://schemas.microsoft.com/office/drawing/2014/main" id="{F2790FEC-EDF7-45FF-A65C-2BBF33F2D06F}"/>
              </a:ext>
            </a:extLst>
          </p:cNvPr>
          <p:cNvPicPr>
            <a:picLocks noChangeAspect="1" noChangeArrowheads="1"/>
          </p:cNvPicPr>
          <p:nvPr/>
        </p:nvPicPr>
        <p:blipFill>
          <a:blip r:embed="rId2">
            <a:clrChange>
              <a:clrFrom>
                <a:srgbClr val="FFFFFF"/>
              </a:clrFrom>
              <a:clrTo>
                <a:srgbClr val="FFFFFF">
                  <a:alpha val="0"/>
                </a:srgbClr>
              </a:clrTo>
            </a:clrChange>
            <a:alphaModFix amt="50000"/>
            <a:extLst>
              <a:ext uri="{28A0092B-C50C-407E-A947-70E740481C1C}">
                <a14:useLocalDpi xmlns:a14="http://schemas.microsoft.com/office/drawing/2010/main" val="0"/>
              </a:ext>
            </a:extLst>
          </a:blip>
          <a:srcRect/>
          <a:stretch>
            <a:fillRect/>
          </a:stretch>
        </p:blipFill>
        <p:spPr bwMode="auto">
          <a:xfrm>
            <a:off x="176693" y="141347"/>
            <a:ext cx="804819" cy="79553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247B75F-664C-4C90-ADF2-85BAACC77052}"/>
              </a:ext>
            </a:extLst>
          </p:cNvPr>
          <p:cNvSpPr txBox="1"/>
          <p:nvPr/>
        </p:nvSpPr>
        <p:spPr>
          <a:xfrm>
            <a:off x="236929" y="1367246"/>
            <a:ext cx="1489165" cy="369332"/>
          </a:xfrm>
          <a:prstGeom prst="rect">
            <a:avLst/>
          </a:prstGeom>
          <a:noFill/>
        </p:spPr>
        <p:txBody>
          <a:bodyPr wrap="square" rtlCol="0">
            <a:spAutoFit/>
          </a:bodyPr>
          <a:lstStyle/>
          <a:p>
            <a:r>
              <a:rPr lang="en-US" b="1" dirty="0"/>
              <a:t>Example:</a:t>
            </a:r>
          </a:p>
        </p:txBody>
      </p:sp>
      <p:sp>
        <p:nvSpPr>
          <p:cNvPr id="14" name="TextBox 13">
            <a:extLst>
              <a:ext uri="{FF2B5EF4-FFF2-40B4-BE49-F238E27FC236}">
                <a16:creationId xmlns:a16="http://schemas.microsoft.com/office/drawing/2014/main" id="{D76D11D5-572A-44F2-B7E8-B92BEC3518FC}"/>
              </a:ext>
            </a:extLst>
          </p:cNvPr>
          <p:cNvSpPr txBox="1"/>
          <p:nvPr/>
        </p:nvSpPr>
        <p:spPr>
          <a:xfrm>
            <a:off x="4121989" y="2770727"/>
            <a:ext cx="2924283" cy="369332"/>
          </a:xfrm>
          <a:prstGeom prst="rect">
            <a:avLst/>
          </a:prstGeom>
          <a:noFill/>
        </p:spPr>
        <p:txBody>
          <a:bodyPr wrap="square" rtlCol="0">
            <a:spAutoFit/>
          </a:bodyPr>
          <a:lstStyle/>
          <a:p>
            <a:r>
              <a:rPr lang="en-US" dirty="0"/>
              <a:t>includes, but not limited to: </a:t>
            </a:r>
          </a:p>
        </p:txBody>
      </p:sp>
      <p:sp>
        <p:nvSpPr>
          <p:cNvPr id="13" name="TextBox 12">
            <a:extLst>
              <a:ext uri="{FF2B5EF4-FFF2-40B4-BE49-F238E27FC236}">
                <a16:creationId xmlns:a16="http://schemas.microsoft.com/office/drawing/2014/main" id="{867AC246-AF18-429C-8793-197BE7228496}"/>
              </a:ext>
            </a:extLst>
          </p:cNvPr>
          <p:cNvSpPr txBox="1"/>
          <p:nvPr/>
        </p:nvSpPr>
        <p:spPr>
          <a:xfrm>
            <a:off x="1567073" y="1373338"/>
            <a:ext cx="9444638" cy="400110"/>
          </a:xfrm>
          <a:prstGeom prst="rect">
            <a:avLst/>
          </a:prstGeom>
          <a:noFill/>
        </p:spPr>
        <p:txBody>
          <a:bodyPr wrap="square" rtlCol="0">
            <a:spAutoFit/>
          </a:bodyPr>
          <a:lstStyle/>
          <a:p>
            <a:r>
              <a:rPr lang="en-US" dirty="0"/>
              <a:t>Farmer </a:t>
            </a:r>
            <a:r>
              <a:rPr lang="en-US" b="1" dirty="0">
                <a:solidFill>
                  <a:srgbClr val="7030A0"/>
                </a:solidFill>
              </a:rPr>
              <a:t>STAR </a:t>
            </a:r>
            <a:r>
              <a:rPr lang="en-US" dirty="0"/>
              <a:t>would need to </a:t>
            </a:r>
            <a:r>
              <a:rPr lang="en-US" sz="2000" b="1" dirty="0"/>
              <a:t>meet siting and performance standards </a:t>
            </a:r>
            <a:r>
              <a:rPr lang="en-US" dirty="0"/>
              <a:t>including:</a:t>
            </a:r>
          </a:p>
        </p:txBody>
      </p:sp>
      <p:sp>
        <p:nvSpPr>
          <p:cNvPr id="12" name="TextBox 11">
            <a:extLst>
              <a:ext uri="{FF2B5EF4-FFF2-40B4-BE49-F238E27FC236}">
                <a16:creationId xmlns:a16="http://schemas.microsoft.com/office/drawing/2014/main" id="{34094E8B-4CFD-4EDF-BF79-952C4269EBC7}"/>
              </a:ext>
            </a:extLst>
          </p:cNvPr>
          <p:cNvSpPr txBox="1"/>
          <p:nvPr/>
        </p:nvSpPr>
        <p:spPr>
          <a:xfrm>
            <a:off x="1177847" y="2151041"/>
            <a:ext cx="7320099" cy="523220"/>
          </a:xfrm>
          <a:prstGeom prst="rect">
            <a:avLst/>
          </a:prstGeom>
          <a:noFill/>
        </p:spPr>
        <p:txBody>
          <a:bodyPr wrap="square" rtlCol="0">
            <a:spAutoFit/>
          </a:bodyPr>
          <a:lstStyle/>
          <a:p>
            <a:r>
              <a:rPr lang="en-US" sz="2800" b="1" dirty="0"/>
              <a:t>Visual Impacts</a:t>
            </a:r>
          </a:p>
        </p:txBody>
      </p:sp>
      <p:pic>
        <p:nvPicPr>
          <p:cNvPr id="16" name="Picture 15" descr="A picture containing sky, grass, outdoor, windmill&#10;&#10;Description automatically generated">
            <a:extLst>
              <a:ext uri="{FF2B5EF4-FFF2-40B4-BE49-F238E27FC236}">
                <a16:creationId xmlns:a16="http://schemas.microsoft.com/office/drawing/2014/main" id="{D7C6C1BD-EA38-4CCA-8A60-86C86E2A00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9515" y="3561378"/>
            <a:ext cx="3857551" cy="2350695"/>
          </a:xfrm>
          <a:prstGeom prst="rect">
            <a:avLst/>
          </a:prstGeom>
        </p:spPr>
      </p:pic>
      <p:sp>
        <p:nvSpPr>
          <p:cNvPr id="18" name="TextBox 17">
            <a:extLst>
              <a:ext uri="{FF2B5EF4-FFF2-40B4-BE49-F238E27FC236}">
                <a16:creationId xmlns:a16="http://schemas.microsoft.com/office/drawing/2014/main" id="{DE7F5AAC-745E-4817-A977-8A2383A6418D}"/>
              </a:ext>
            </a:extLst>
          </p:cNvPr>
          <p:cNvSpPr txBox="1"/>
          <p:nvPr/>
        </p:nvSpPr>
        <p:spPr>
          <a:xfrm>
            <a:off x="2509649" y="4988743"/>
            <a:ext cx="2094351" cy="923330"/>
          </a:xfrm>
          <a:prstGeom prst="rect">
            <a:avLst/>
          </a:prstGeom>
          <a:noFill/>
        </p:spPr>
        <p:txBody>
          <a:bodyPr wrap="square" rtlCol="0">
            <a:spAutoFit/>
          </a:bodyPr>
          <a:lstStyle/>
          <a:p>
            <a:r>
              <a:rPr lang="en-US" b="1" dirty="0">
                <a:solidFill>
                  <a:schemeClr val="bg1">
                    <a:lumMod val="95000"/>
                  </a:schemeClr>
                </a:solidFill>
              </a:rPr>
              <a:t>Uniform Color</a:t>
            </a:r>
          </a:p>
          <a:p>
            <a:r>
              <a:rPr lang="en-US" b="1" dirty="0">
                <a:solidFill>
                  <a:schemeClr val="bg1">
                    <a:lumMod val="95000"/>
                  </a:schemeClr>
                </a:solidFill>
              </a:rPr>
              <a:t>Uniform Height</a:t>
            </a:r>
          </a:p>
          <a:p>
            <a:r>
              <a:rPr lang="en-US" b="1" dirty="0">
                <a:solidFill>
                  <a:schemeClr val="bg1">
                    <a:lumMod val="95000"/>
                  </a:schemeClr>
                </a:solidFill>
              </a:rPr>
              <a:t>Uniform Distance</a:t>
            </a:r>
          </a:p>
        </p:txBody>
      </p:sp>
      <p:sp>
        <p:nvSpPr>
          <p:cNvPr id="19" name="TextBox 18">
            <a:extLst>
              <a:ext uri="{FF2B5EF4-FFF2-40B4-BE49-F238E27FC236}">
                <a16:creationId xmlns:a16="http://schemas.microsoft.com/office/drawing/2014/main" id="{33CF1F4E-E3AA-4AEA-B8D6-3F483A060C92}"/>
              </a:ext>
            </a:extLst>
          </p:cNvPr>
          <p:cNvSpPr txBox="1"/>
          <p:nvPr/>
        </p:nvSpPr>
        <p:spPr>
          <a:xfrm>
            <a:off x="4847909" y="3271257"/>
            <a:ext cx="6825152" cy="3200876"/>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US" dirty="0"/>
              <a:t>Turbines shall have the same number of rotor blades, spinning in the same direction </a:t>
            </a:r>
          </a:p>
          <a:p>
            <a:pPr marL="285750" indent="-285750">
              <a:spcBef>
                <a:spcPts val="1200"/>
              </a:spcBef>
              <a:buFont typeface="Arial" panose="020B0604020202020204" pitchFamily="34" charset="0"/>
              <a:buChar char="•"/>
            </a:pPr>
            <a:r>
              <a:rPr lang="en-US" dirty="0"/>
              <a:t>Turbines should have the same height from blade tip to the ground</a:t>
            </a:r>
          </a:p>
          <a:p>
            <a:pPr marL="285750" indent="-285750">
              <a:spcBef>
                <a:spcPts val="1200"/>
              </a:spcBef>
              <a:buFont typeface="Arial" panose="020B0604020202020204" pitchFamily="34" charset="0"/>
              <a:buChar char="•"/>
            </a:pPr>
            <a:r>
              <a:rPr lang="en-US" dirty="0"/>
              <a:t>Clusters of machines shall be limited to no more than 12 machines per cluster. </a:t>
            </a:r>
          </a:p>
          <a:p>
            <a:pPr marL="285750" indent="-285750">
              <a:spcBef>
                <a:spcPts val="1200"/>
              </a:spcBef>
              <a:buFont typeface="Arial" panose="020B0604020202020204" pitchFamily="34" charset="0"/>
              <a:buChar char="•"/>
            </a:pPr>
            <a:r>
              <a:rPr lang="en-US" dirty="0"/>
              <a:t>The maximum height of the turbines should be 355 feet. </a:t>
            </a:r>
          </a:p>
          <a:p>
            <a:pPr marL="285750" indent="-285750">
              <a:spcBef>
                <a:spcPts val="1200"/>
              </a:spcBef>
              <a:buFont typeface="Arial" panose="020B0604020202020204" pitchFamily="34" charset="0"/>
              <a:buChar char="•"/>
            </a:pPr>
            <a:r>
              <a:rPr lang="en-US" dirty="0"/>
              <a:t>Outdoor storage is generally not permitted, except during construction</a:t>
            </a:r>
          </a:p>
        </p:txBody>
      </p:sp>
    </p:spTree>
    <p:extLst>
      <p:ext uri="{BB962C8B-B14F-4D97-AF65-F5344CB8AC3E}">
        <p14:creationId xmlns:p14="http://schemas.microsoft.com/office/powerpoint/2010/main" val="11981100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B28C03F-3315-4838-8AE4-C1F36FB967C5}"/>
              </a:ext>
            </a:extLst>
          </p:cNvPr>
          <p:cNvSpPr/>
          <p:nvPr/>
        </p:nvSpPr>
        <p:spPr>
          <a:xfrm>
            <a:off x="0" y="0"/>
            <a:ext cx="608672" cy="6858000"/>
          </a:xfrm>
          <a:prstGeom prst="rect">
            <a:avLst/>
          </a:prstGeom>
          <a:solidFill>
            <a:srgbClr val="FCF2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4">
            <a:extLst>
              <a:ext uri="{FF2B5EF4-FFF2-40B4-BE49-F238E27FC236}">
                <a16:creationId xmlns:a16="http://schemas.microsoft.com/office/drawing/2014/main" id="{54095F2C-1A40-454F-A8AC-3EDE48548DE8}"/>
              </a:ext>
            </a:extLst>
          </p:cNvPr>
          <p:cNvSpPr>
            <a:spLocks noGrp="1"/>
          </p:cNvSpPr>
          <p:nvPr>
            <p:ph type="subTitle" idx="1"/>
          </p:nvPr>
        </p:nvSpPr>
        <p:spPr>
          <a:xfrm>
            <a:off x="1351267" y="287384"/>
            <a:ext cx="8286011" cy="649496"/>
          </a:xfrm>
        </p:spPr>
        <p:txBody>
          <a:bodyPr/>
          <a:lstStyle/>
          <a:p>
            <a:pPr algn="l"/>
            <a:r>
              <a:rPr lang="en-US" sz="4000" b="1" dirty="0">
                <a:latin typeface="Arial" panose="020B0604020202020204" pitchFamily="34" charset="0"/>
                <a:cs typeface="Arial" panose="020B0604020202020204" pitchFamily="34" charset="0"/>
              </a:rPr>
              <a:t>WECOD </a:t>
            </a:r>
            <a:r>
              <a:rPr lang="en-US" dirty="0">
                <a:latin typeface="Arial" panose="020B0604020202020204" pitchFamily="34" charset="0"/>
                <a:cs typeface="Arial" panose="020B0604020202020204" pitchFamily="34" charset="0"/>
              </a:rPr>
              <a:t>(Wind Energy Conversion Overlay District)</a:t>
            </a:r>
          </a:p>
          <a:p>
            <a:pPr algn="l"/>
            <a:endParaRPr lang="en-US"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658548BB-9E3E-47AB-B03E-4F4AB3654E3B}"/>
              </a:ext>
            </a:extLst>
          </p:cNvPr>
          <p:cNvSpPr txBox="1"/>
          <p:nvPr/>
        </p:nvSpPr>
        <p:spPr>
          <a:xfrm>
            <a:off x="8705461" y="6148968"/>
            <a:ext cx="3405680" cy="646331"/>
          </a:xfrm>
          <a:prstGeom prst="rect">
            <a:avLst/>
          </a:prstGeom>
          <a:noFill/>
        </p:spPr>
        <p:txBody>
          <a:bodyPr wrap="square" rtlCol="0">
            <a:spAutoFit/>
          </a:bodyPr>
          <a:lstStyle/>
          <a:p>
            <a:pPr algn="r"/>
            <a:r>
              <a:rPr lang="en-US" dirty="0">
                <a:solidFill>
                  <a:schemeClr val="bg1">
                    <a:lumMod val="75000"/>
                  </a:schemeClr>
                </a:solidFill>
              </a:rPr>
              <a:t>Wind Farm Regulations 2021 </a:t>
            </a:r>
          </a:p>
          <a:p>
            <a:pPr algn="r"/>
            <a:r>
              <a:rPr lang="en-US" dirty="0">
                <a:solidFill>
                  <a:schemeClr val="bg1">
                    <a:lumMod val="75000"/>
                  </a:schemeClr>
                </a:solidFill>
              </a:rPr>
              <a:t>Public Hearing Presentation</a:t>
            </a:r>
          </a:p>
        </p:txBody>
      </p:sp>
      <p:pic>
        <p:nvPicPr>
          <p:cNvPr id="6" name="Picture 2" descr="Home - Boone Impact Group">
            <a:extLst>
              <a:ext uri="{FF2B5EF4-FFF2-40B4-BE49-F238E27FC236}">
                <a16:creationId xmlns:a16="http://schemas.microsoft.com/office/drawing/2014/main" id="{F2790FEC-EDF7-45FF-A65C-2BBF33F2D06F}"/>
              </a:ext>
            </a:extLst>
          </p:cNvPr>
          <p:cNvPicPr>
            <a:picLocks noChangeAspect="1" noChangeArrowheads="1"/>
          </p:cNvPicPr>
          <p:nvPr/>
        </p:nvPicPr>
        <p:blipFill>
          <a:blip r:embed="rId2">
            <a:clrChange>
              <a:clrFrom>
                <a:srgbClr val="FFFFFF"/>
              </a:clrFrom>
              <a:clrTo>
                <a:srgbClr val="FFFFFF">
                  <a:alpha val="0"/>
                </a:srgbClr>
              </a:clrTo>
            </a:clrChange>
            <a:alphaModFix amt="50000"/>
            <a:extLst>
              <a:ext uri="{28A0092B-C50C-407E-A947-70E740481C1C}">
                <a14:useLocalDpi xmlns:a14="http://schemas.microsoft.com/office/drawing/2010/main" val="0"/>
              </a:ext>
            </a:extLst>
          </a:blip>
          <a:srcRect/>
          <a:stretch>
            <a:fillRect/>
          </a:stretch>
        </p:blipFill>
        <p:spPr bwMode="auto">
          <a:xfrm>
            <a:off x="176693" y="141347"/>
            <a:ext cx="804819" cy="79553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247B75F-664C-4C90-ADF2-85BAACC77052}"/>
              </a:ext>
            </a:extLst>
          </p:cNvPr>
          <p:cNvSpPr txBox="1"/>
          <p:nvPr/>
        </p:nvSpPr>
        <p:spPr>
          <a:xfrm>
            <a:off x="236929" y="1367246"/>
            <a:ext cx="1489165" cy="369332"/>
          </a:xfrm>
          <a:prstGeom prst="rect">
            <a:avLst/>
          </a:prstGeom>
          <a:noFill/>
        </p:spPr>
        <p:txBody>
          <a:bodyPr wrap="square" rtlCol="0">
            <a:spAutoFit/>
          </a:bodyPr>
          <a:lstStyle/>
          <a:p>
            <a:r>
              <a:rPr lang="en-US" b="1" dirty="0"/>
              <a:t>Example:</a:t>
            </a:r>
          </a:p>
        </p:txBody>
      </p:sp>
      <p:sp>
        <p:nvSpPr>
          <p:cNvPr id="14" name="TextBox 13">
            <a:extLst>
              <a:ext uri="{FF2B5EF4-FFF2-40B4-BE49-F238E27FC236}">
                <a16:creationId xmlns:a16="http://schemas.microsoft.com/office/drawing/2014/main" id="{D76D11D5-572A-44F2-B7E8-B92BEC3518FC}"/>
              </a:ext>
            </a:extLst>
          </p:cNvPr>
          <p:cNvSpPr txBox="1"/>
          <p:nvPr/>
        </p:nvSpPr>
        <p:spPr>
          <a:xfrm>
            <a:off x="4121989" y="2598499"/>
            <a:ext cx="2924283" cy="369332"/>
          </a:xfrm>
          <a:prstGeom prst="rect">
            <a:avLst/>
          </a:prstGeom>
          <a:noFill/>
        </p:spPr>
        <p:txBody>
          <a:bodyPr wrap="square" rtlCol="0">
            <a:spAutoFit/>
          </a:bodyPr>
          <a:lstStyle/>
          <a:p>
            <a:r>
              <a:rPr lang="en-US" dirty="0"/>
              <a:t>includes, but not limited to: </a:t>
            </a:r>
          </a:p>
        </p:txBody>
      </p:sp>
      <p:sp>
        <p:nvSpPr>
          <p:cNvPr id="13" name="TextBox 12">
            <a:extLst>
              <a:ext uri="{FF2B5EF4-FFF2-40B4-BE49-F238E27FC236}">
                <a16:creationId xmlns:a16="http://schemas.microsoft.com/office/drawing/2014/main" id="{867AC246-AF18-429C-8793-197BE7228496}"/>
              </a:ext>
            </a:extLst>
          </p:cNvPr>
          <p:cNvSpPr txBox="1"/>
          <p:nvPr/>
        </p:nvSpPr>
        <p:spPr>
          <a:xfrm>
            <a:off x="1567073" y="1373338"/>
            <a:ext cx="9483548" cy="400110"/>
          </a:xfrm>
          <a:prstGeom prst="rect">
            <a:avLst/>
          </a:prstGeom>
          <a:noFill/>
        </p:spPr>
        <p:txBody>
          <a:bodyPr wrap="square" rtlCol="0">
            <a:spAutoFit/>
          </a:bodyPr>
          <a:lstStyle/>
          <a:p>
            <a:r>
              <a:rPr lang="en-US" dirty="0"/>
              <a:t>Farmer </a:t>
            </a:r>
            <a:r>
              <a:rPr lang="en-US" b="1" dirty="0">
                <a:solidFill>
                  <a:srgbClr val="7030A0"/>
                </a:solidFill>
              </a:rPr>
              <a:t>STAR </a:t>
            </a:r>
            <a:r>
              <a:rPr lang="en-US" dirty="0"/>
              <a:t>would need to </a:t>
            </a:r>
            <a:r>
              <a:rPr lang="en-US" sz="2000" b="1" dirty="0"/>
              <a:t>meet siting and performance standards </a:t>
            </a:r>
            <a:r>
              <a:rPr lang="en-US" dirty="0"/>
              <a:t>including:</a:t>
            </a:r>
          </a:p>
        </p:txBody>
      </p:sp>
      <p:sp>
        <p:nvSpPr>
          <p:cNvPr id="12" name="TextBox 11">
            <a:extLst>
              <a:ext uri="{FF2B5EF4-FFF2-40B4-BE49-F238E27FC236}">
                <a16:creationId xmlns:a16="http://schemas.microsoft.com/office/drawing/2014/main" id="{34094E8B-4CFD-4EDF-BF79-952C4269EBC7}"/>
              </a:ext>
            </a:extLst>
          </p:cNvPr>
          <p:cNvSpPr txBox="1"/>
          <p:nvPr/>
        </p:nvSpPr>
        <p:spPr>
          <a:xfrm>
            <a:off x="1177847" y="2151041"/>
            <a:ext cx="7320099" cy="523220"/>
          </a:xfrm>
          <a:prstGeom prst="rect">
            <a:avLst/>
          </a:prstGeom>
          <a:noFill/>
        </p:spPr>
        <p:txBody>
          <a:bodyPr wrap="square" rtlCol="0">
            <a:spAutoFit/>
          </a:bodyPr>
          <a:lstStyle/>
          <a:p>
            <a:r>
              <a:rPr lang="en-US" sz="2800" b="1" dirty="0"/>
              <a:t>Safety</a:t>
            </a:r>
          </a:p>
        </p:txBody>
      </p:sp>
      <p:sp>
        <p:nvSpPr>
          <p:cNvPr id="15" name="TextBox 14">
            <a:extLst>
              <a:ext uri="{FF2B5EF4-FFF2-40B4-BE49-F238E27FC236}">
                <a16:creationId xmlns:a16="http://schemas.microsoft.com/office/drawing/2014/main" id="{37BC41D0-B5DD-4DBA-B9A2-E524630D1463}"/>
              </a:ext>
            </a:extLst>
          </p:cNvPr>
          <p:cNvSpPr txBox="1"/>
          <p:nvPr/>
        </p:nvSpPr>
        <p:spPr>
          <a:xfrm>
            <a:off x="4764505" y="3213598"/>
            <a:ext cx="7233906" cy="3908762"/>
          </a:xfrm>
          <a:prstGeom prst="rect">
            <a:avLst/>
          </a:prstGeom>
          <a:noFill/>
        </p:spPr>
        <p:txBody>
          <a:bodyPr wrap="square" rtlCol="0">
            <a:spAutoFit/>
          </a:bodyPr>
          <a:lstStyle/>
          <a:p>
            <a:pPr marL="284163" lvl="1" indent="-284163">
              <a:spcBef>
                <a:spcPts val="1200"/>
              </a:spcBef>
              <a:buFont typeface="Arial" panose="020B0604020202020204" pitchFamily="34" charset="0"/>
              <a:buChar char="•"/>
            </a:pPr>
            <a:r>
              <a:rPr lang="en-US" dirty="0"/>
              <a:t>Turbine shall maintain a minimum clearance of 15-feet from the ground</a:t>
            </a:r>
          </a:p>
          <a:p>
            <a:pPr marL="284163" lvl="1" indent="-284163">
              <a:spcBef>
                <a:spcPts val="1200"/>
              </a:spcBef>
              <a:buFont typeface="Arial" panose="020B0604020202020204" pitchFamily="34" charset="0"/>
              <a:buChar char="•"/>
            </a:pPr>
            <a:r>
              <a:rPr lang="en-US" dirty="0"/>
              <a:t>Individual wind turbines shall be set back 1,750-feet from all public road rights of way</a:t>
            </a:r>
          </a:p>
          <a:p>
            <a:pPr marL="285750" indent="-285750">
              <a:spcBef>
                <a:spcPts val="1200"/>
              </a:spcBef>
              <a:buFont typeface="Arial" panose="020B0604020202020204" pitchFamily="34" charset="0"/>
              <a:buChar char="•"/>
            </a:pPr>
            <a:r>
              <a:rPr lang="en-US" dirty="0"/>
              <a:t>Individual wind turbines shall be set back 1,750-feet from all property lines</a:t>
            </a:r>
          </a:p>
          <a:p>
            <a:pPr marL="742950" lvl="1" indent="-285750">
              <a:spcBef>
                <a:spcPts val="1200"/>
              </a:spcBef>
              <a:buFont typeface="Arial" panose="020B0604020202020204" pitchFamily="34" charset="0"/>
              <a:buChar char="•"/>
            </a:pPr>
            <a:r>
              <a:rPr lang="en-US" dirty="0"/>
              <a:t>Planning and Zoning commission considered several setback requirements as a balance between safety, equity, and other community concerns </a:t>
            </a:r>
          </a:p>
          <a:p>
            <a:pPr marL="285750" indent="-285750">
              <a:spcBef>
                <a:spcPts val="1200"/>
              </a:spcBef>
              <a:buFont typeface="Arial" panose="020B0604020202020204" pitchFamily="34" charset="0"/>
              <a:buChar char="•"/>
            </a:pPr>
            <a:endParaRPr lang="en-US" dirty="0"/>
          </a:p>
          <a:p>
            <a:pPr marL="285750" indent="-285750">
              <a:spcBef>
                <a:spcPts val="1200"/>
              </a:spcBef>
              <a:buFont typeface="Arial" panose="020B0604020202020204" pitchFamily="34" charset="0"/>
              <a:buChar char="•"/>
            </a:pPr>
            <a:endParaRPr lang="en-US" dirty="0"/>
          </a:p>
        </p:txBody>
      </p:sp>
      <p:sp>
        <p:nvSpPr>
          <p:cNvPr id="3" name="TextBox 2">
            <a:extLst>
              <a:ext uri="{FF2B5EF4-FFF2-40B4-BE49-F238E27FC236}">
                <a16:creationId xmlns:a16="http://schemas.microsoft.com/office/drawing/2014/main" id="{1C64AC1D-8587-475A-BDAC-B45F9C1F81FD}"/>
              </a:ext>
            </a:extLst>
          </p:cNvPr>
          <p:cNvSpPr txBox="1"/>
          <p:nvPr/>
        </p:nvSpPr>
        <p:spPr>
          <a:xfrm>
            <a:off x="744533" y="3081175"/>
            <a:ext cx="1751798" cy="276999"/>
          </a:xfrm>
          <a:prstGeom prst="rect">
            <a:avLst/>
          </a:prstGeom>
          <a:noFill/>
        </p:spPr>
        <p:txBody>
          <a:bodyPr wrap="square" rtlCol="0">
            <a:spAutoFit/>
          </a:bodyPr>
          <a:lstStyle/>
          <a:p>
            <a:r>
              <a:rPr lang="en-US" sz="1200" b="1" dirty="0">
                <a:solidFill>
                  <a:schemeClr val="tx1">
                    <a:lumMod val="50000"/>
                    <a:lumOff val="50000"/>
                  </a:schemeClr>
                </a:solidFill>
              </a:rPr>
              <a:t>not to scale </a:t>
            </a:r>
          </a:p>
        </p:txBody>
      </p:sp>
      <p:pic>
        <p:nvPicPr>
          <p:cNvPr id="16" name="Picture 15" descr="Diagram&#10;&#10;Description automatically generated">
            <a:extLst>
              <a:ext uri="{FF2B5EF4-FFF2-40B4-BE49-F238E27FC236}">
                <a16:creationId xmlns:a16="http://schemas.microsoft.com/office/drawing/2014/main" id="{E7AE5B5A-F534-47B4-924A-7CC6BD4F08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041" y="3346708"/>
            <a:ext cx="3805095" cy="2954315"/>
          </a:xfrm>
          <a:prstGeom prst="rect">
            <a:avLst/>
          </a:prstGeom>
        </p:spPr>
      </p:pic>
    </p:spTree>
    <p:extLst>
      <p:ext uri="{BB962C8B-B14F-4D97-AF65-F5344CB8AC3E}">
        <p14:creationId xmlns:p14="http://schemas.microsoft.com/office/powerpoint/2010/main" val="1122504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54095F2C-1A40-454F-A8AC-3EDE48548DE8}"/>
              </a:ext>
            </a:extLst>
          </p:cNvPr>
          <p:cNvSpPr>
            <a:spLocks noGrp="1"/>
          </p:cNvSpPr>
          <p:nvPr>
            <p:ph type="subTitle" idx="1"/>
          </p:nvPr>
        </p:nvSpPr>
        <p:spPr>
          <a:xfrm>
            <a:off x="798505" y="1136684"/>
            <a:ext cx="10594990" cy="5335449"/>
          </a:xfrm>
        </p:spPr>
        <p:txBody>
          <a:bodyPr>
            <a:noAutofit/>
          </a:bodyPr>
          <a:lstStyle/>
          <a:p>
            <a:pPr algn="l">
              <a:lnSpc>
                <a:spcPct val="100000"/>
              </a:lnSpc>
              <a:spcBef>
                <a:spcPts val="400"/>
              </a:spcBef>
            </a:pPr>
            <a:r>
              <a:rPr lang="en-US" sz="1900" dirty="0"/>
              <a:t>The intent of the regulations being discussed tonight is to provide a fair process for the County to evaluate and decide, whether a proposed windfarm should be allowed in Boone County and the manner in which the windfarm would be developed and operated. The process includes two separate decision-making processes. </a:t>
            </a:r>
          </a:p>
          <a:p>
            <a:pPr algn="l">
              <a:lnSpc>
                <a:spcPct val="100000"/>
              </a:lnSpc>
              <a:spcBef>
                <a:spcPts val="400"/>
              </a:spcBef>
            </a:pPr>
            <a:r>
              <a:rPr lang="en-US" sz="1900" dirty="0"/>
              <a:t> </a:t>
            </a:r>
          </a:p>
          <a:p>
            <a:pPr algn="l">
              <a:lnSpc>
                <a:spcPct val="100000"/>
              </a:lnSpc>
              <a:spcBef>
                <a:spcPts val="400"/>
              </a:spcBef>
            </a:pPr>
            <a:r>
              <a:rPr lang="en-US" sz="1900" dirty="0"/>
              <a:t>The </a:t>
            </a:r>
            <a:r>
              <a:rPr lang="en-US" sz="2000" b="1" dirty="0"/>
              <a:t>first step </a:t>
            </a:r>
            <a:r>
              <a:rPr lang="en-US" sz="1900" dirty="0"/>
              <a:t>will be to decide whether to create a Wind Energy Conversion Overlay District (WECOD). The process to establish a WECOD in Boone County is </a:t>
            </a:r>
            <a:r>
              <a:rPr lang="en-US" sz="2000" b="1" dirty="0"/>
              <a:t>extensive</a:t>
            </a:r>
            <a:r>
              <a:rPr lang="en-US" sz="1900" dirty="0"/>
              <a:t> and requires the applicant to obtain the consent of a super-majority of property owners within the proposed WECOD </a:t>
            </a:r>
            <a:r>
              <a:rPr lang="en-US" sz="1900" b="1" dirty="0"/>
              <a:t>and</a:t>
            </a:r>
            <a:r>
              <a:rPr lang="en-US" sz="1900" dirty="0"/>
              <a:t> demonstrate to the Planning and Zoning Commission and the County Commission that the proposal meets or exceeds local standards. The Planning and Zoning Commission and the County Commission will each conduct at least one public hearing. </a:t>
            </a:r>
          </a:p>
          <a:p>
            <a:pPr algn="l">
              <a:lnSpc>
                <a:spcPct val="100000"/>
              </a:lnSpc>
              <a:spcBef>
                <a:spcPts val="400"/>
              </a:spcBef>
            </a:pPr>
            <a:r>
              <a:rPr lang="en-US" sz="1900" dirty="0"/>
              <a:t> </a:t>
            </a:r>
          </a:p>
          <a:p>
            <a:pPr algn="l">
              <a:lnSpc>
                <a:spcPct val="100000"/>
              </a:lnSpc>
              <a:spcBef>
                <a:spcPts val="400"/>
              </a:spcBef>
            </a:pPr>
            <a:r>
              <a:rPr lang="en-US" sz="1900" dirty="0"/>
              <a:t>The </a:t>
            </a:r>
            <a:r>
              <a:rPr lang="en-US" sz="2000" b="1" dirty="0"/>
              <a:t>second step </a:t>
            </a:r>
            <a:r>
              <a:rPr lang="en-US" sz="1900" dirty="0"/>
              <a:t>occurs only after a WECOD is established. In this step, the proponent will have to obtain a Conditional Use Permit (CUP) from the County Commission for each wind turbine. Public hearings are required at this step too. Only after the CUP is issued, can the County issue a building permit for a wind turbine.</a:t>
            </a:r>
            <a:endParaRPr lang="en-US" sz="1900" dirty="0">
              <a:latin typeface="Arial" panose="020B0604020202020204" pitchFamily="34" charset="0"/>
              <a:cs typeface="Arial" panose="020B0604020202020204" pitchFamily="34" charset="0"/>
            </a:endParaRPr>
          </a:p>
          <a:p>
            <a:pPr algn="l"/>
            <a:endParaRPr lang="en-US" sz="2000" dirty="0">
              <a:latin typeface="Arial" panose="020B0604020202020204" pitchFamily="34" charset="0"/>
              <a:cs typeface="Arial" panose="020B0604020202020204" pitchFamily="34" charset="0"/>
            </a:endParaRPr>
          </a:p>
          <a:p>
            <a:pPr algn="l"/>
            <a:endParaRPr lang="en-US" sz="20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658548BB-9E3E-47AB-B03E-4F4AB3654E3B}"/>
              </a:ext>
            </a:extLst>
          </p:cNvPr>
          <p:cNvSpPr txBox="1"/>
          <p:nvPr/>
        </p:nvSpPr>
        <p:spPr>
          <a:xfrm>
            <a:off x="8705461" y="6148968"/>
            <a:ext cx="3405680" cy="646331"/>
          </a:xfrm>
          <a:prstGeom prst="rect">
            <a:avLst/>
          </a:prstGeom>
          <a:noFill/>
        </p:spPr>
        <p:txBody>
          <a:bodyPr wrap="square" rtlCol="0">
            <a:spAutoFit/>
          </a:bodyPr>
          <a:lstStyle/>
          <a:p>
            <a:pPr algn="r"/>
            <a:r>
              <a:rPr lang="en-US" dirty="0">
                <a:solidFill>
                  <a:schemeClr val="bg1">
                    <a:lumMod val="75000"/>
                  </a:schemeClr>
                </a:solidFill>
              </a:rPr>
              <a:t>Wind Farm Regulations 2021 </a:t>
            </a:r>
          </a:p>
          <a:p>
            <a:pPr algn="r"/>
            <a:r>
              <a:rPr lang="en-US" dirty="0">
                <a:solidFill>
                  <a:schemeClr val="bg1">
                    <a:lumMod val="75000"/>
                  </a:schemeClr>
                </a:solidFill>
              </a:rPr>
              <a:t>Public Hearing Presentation</a:t>
            </a:r>
          </a:p>
        </p:txBody>
      </p:sp>
      <p:pic>
        <p:nvPicPr>
          <p:cNvPr id="6" name="Picture 2" descr="Home - Boone Impact Group">
            <a:extLst>
              <a:ext uri="{FF2B5EF4-FFF2-40B4-BE49-F238E27FC236}">
                <a16:creationId xmlns:a16="http://schemas.microsoft.com/office/drawing/2014/main" id="{F2790FEC-EDF7-45FF-A65C-2BBF33F2D06F}"/>
              </a:ext>
            </a:extLst>
          </p:cNvPr>
          <p:cNvPicPr>
            <a:picLocks noChangeAspect="1" noChangeArrowheads="1"/>
          </p:cNvPicPr>
          <p:nvPr/>
        </p:nvPicPr>
        <p:blipFill>
          <a:blip r:embed="rId2">
            <a:clrChange>
              <a:clrFrom>
                <a:srgbClr val="FFFFFF"/>
              </a:clrFrom>
              <a:clrTo>
                <a:srgbClr val="FFFFFF">
                  <a:alpha val="0"/>
                </a:srgbClr>
              </a:clrTo>
            </a:clrChange>
            <a:alphaModFix amt="50000"/>
            <a:extLst>
              <a:ext uri="{28A0092B-C50C-407E-A947-70E740481C1C}">
                <a14:useLocalDpi xmlns:a14="http://schemas.microsoft.com/office/drawing/2010/main" val="0"/>
              </a:ext>
            </a:extLst>
          </a:blip>
          <a:srcRect/>
          <a:stretch>
            <a:fillRect/>
          </a:stretch>
        </p:blipFill>
        <p:spPr bwMode="auto">
          <a:xfrm>
            <a:off x="176693" y="141347"/>
            <a:ext cx="804819" cy="79553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CA7A997-F3CA-4B5F-B045-01C7C4FFC6F4}"/>
              </a:ext>
            </a:extLst>
          </p:cNvPr>
          <p:cNvSpPr txBox="1"/>
          <p:nvPr/>
        </p:nvSpPr>
        <p:spPr>
          <a:xfrm>
            <a:off x="5094459" y="215778"/>
            <a:ext cx="2763002" cy="584775"/>
          </a:xfrm>
          <a:prstGeom prst="rect">
            <a:avLst/>
          </a:prstGeom>
          <a:noFill/>
        </p:spPr>
        <p:txBody>
          <a:bodyPr wrap="square" rtlCol="0">
            <a:spAutoFit/>
          </a:bodyPr>
          <a:lstStyle/>
          <a:p>
            <a:r>
              <a:rPr lang="en-US" sz="3200" b="1" u="sng" dirty="0">
                <a:latin typeface="Arial" panose="020B0604020202020204" pitchFamily="34" charset="0"/>
                <a:cs typeface="Arial" panose="020B0604020202020204" pitchFamily="34" charset="0"/>
              </a:rPr>
              <a:t>Purpose</a:t>
            </a:r>
            <a:endParaRPr lang="en-US" sz="3600" b="1" u="sng" dirty="0"/>
          </a:p>
        </p:txBody>
      </p:sp>
    </p:spTree>
    <p:extLst>
      <p:ext uri="{BB962C8B-B14F-4D97-AF65-F5344CB8AC3E}">
        <p14:creationId xmlns:p14="http://schemas.microsoft.com/office/powerpoint/2010/main" val="4779586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B28C03F-3315-4838-8AE4-C1F36FB967C5}"/>
              </a:ext>
            </a:extLst>
          </p:cNvPr>
          <p:cNvSpPr/>
          <p:nvPr/>
        </p:nvSpPr>
        <p:spPr>
          <a:xfrm>
            <a:off x="0" y="0"/>
            <a:ext cx="608672" cy="6858000"/>
          </a:xfrm>
          <a:prstGeom prst="rect">
            <a:avLst/>
          </a:prstGeom>
          <a:solidFill>
            <a:srgbClr val="FCF2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4">
            <a:extLst>
              <a:ext uri="{FF2B5EF4-FFF2-40B4-BE49-F238E27FC236}">
                <a16:creationId xmlns:a16="http://schemas.microsoft.com/office/drawing/2014/main" id="{54095F2C-1A40-454F-A8AC-3EDE48548DE8}"/>
              </a:ext>
            </a:extLst>
          </p:cNvPr>
          <p:cNvSpPr>
            <a:spLocks noGrp="1"/>
          </p:cNvSpPr>
          <p:nvPr>
            <p:ph type="subTitle" idx="1"/>
          </p:nvPr>
        </p:nvSpPr>
        <p:spPr>
          <a:xfrm>
            <a:off x="1351267" y="287384"/>
            <a:ext cx="8286011" cy="649496"/>
          </a:xfrm>
        </p:spPr>
        <p:txBody>
          <a:bodyPr/>
          <a:lstStyle/>
          <a:p>
            <a:pPr algn="l"/>
            <a:r>
              <a:rPr lang="en-US" sz="4000" b="1" dirty="0">
                <a:latin typeface="Arial" panose="020B0604020202020204" pitchFamily="34" charset="0"/>
                <a:cs typeface="Arial" panose="020B0604020202020204" pitchFamily="34" charset="0"/>
              </a:rPr>
              <a:t>WECOD </a:t>
            </a:r>
            <a:r>
              <a:rPr lang="en-US" dirty="0">
                <a:latin typeface="Arial" panose="020B0604020202020204" pitchFamily="34" charset="0"/>
                <a:cs typeface="Arial" panose="020B0604020202020204" pitchFamily="34" charset="0"/>
              </a:rPr>
              <a:t>(Wind Energy Conversion Overlay District)</a:t>
            </a:r>
          </a:p>
          <a:p>
            <a:pPr algn="l"/>
            <a:endParaRPr lang="en-US"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658548BB-9E3E-47AB-B03E-4F4AB3654E3B}"/>
              </a:ext>
            </a:extLst>
          </p:cNvPr>
          <p:cNvSpPr txBox="1"/>
          <p:nvPr/>
        </p:nvSpPr>
        <p:spPr>
          <a:xfrm>
            <a:off x="8705461" y="6148968"/>
            <a:ext cx="3405680" cy="646331"/>
          </a:xfrm>
          <a:prstGeom prst="rect">
            <a:avLst/>
          </a:prstGeom>
          <a:noFill/>
        </p:spPr>
        <p:txBody>
          <a:bodyPr wrap="square" rtlCol="0">
            <a:spAutoFit/>
          </a:bodyPr>
          <a:lstStyle/>
          <a:p>
            <a:pPr algn="r"/>
            <a:r>
              <a:rPr lang="en-US" dirty="0">
                <a:solidFill>
                  <a:schemeClr val="bg1">
                    <a:lumMod val="75000"/>
                  </a:schemeClr>
                </a:solidFill>
              </a:rPr>
              <a:t>Wind Farm Regulations 2021 </a:t>
            </a:r>
          </a:p>
          <a:p>
            <a:pPr algn="r"/>
            <a:r>
              <a:rPr lang="en-US" dirty="0">
                <a:solidFill>
                  <a:schemeClr val="bg1">
                    <a:lumMod val="75000"/>
                  </a:schemeClr>
                </a:solidFill>
              </a:rPr>
              <a:t>Public Hearing Presentation</a:t>
            </a:r>
          </a:p>
        </p:txBody>
      </p:sp>
      <p:pic>
        <p:nvPicPr>
          <p:cNvPr id="6" name="Picture 2" descr="Home - Boone Impact Group">
            <a:extLst>
              <a:ext uri="{FF2B5EF4-FFF2-40B4-BE49-F238E27FC236}">
                <a16:creationId xmlns:a16="http://schemas.microsoft.com/office/drawing/2014/main" id="{F2790FEC-EDF7-45FF-A65C-2BBF33F2D06F}"/>
              </a:ext>
            </a:extLst>
          </p:cNvPr>
          <p:cNvPicPr>
            <a:picLocks noChangeAspect="1" noChangeArrowheads="1"/>
          </p:cNvPicPr>
          <p:nvPr/>
        </p:nvPicPr>
        <p:blipFill>
          <a:blip r:embed="rId2">
            <a:clrChange>
              <a:clrFrom>
                <a:srgbClr val="FFFFFF"/>
              </a:clrFrom>
              <a:clrTo>
                <a:srgbClr val="FFFFFF">
                  <a:alpha val="0"/>
                </a:srgbClr>
              </a:clrTo>
            </a:clrChange>
            <a:alphaModFix amt="50000"/>
            <a:extLst>
              <a:ext uri="{28A0092B-C50C-407E-A947-70E740481C1C}">
                <a14:useLocalDpi xmlns:a14="http://schemas.microsoft.com/office/drawing/2010/main" val="0"/>
              </a:ext>
            </a:extLst>
          </a:blip>
          <a:srcRect/>
          <a:stretch>
            <a:fillRect/>
          </a:stretch>
        </p:blipFill>
        <p:spPr bwMode="auto">
          <a:xfrm>
            <a:off x="176693" y="141347"/>
            <a:ext cx="804819" cy="79553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247B75F-664C-4C90-ADF2-85BAACC77052}"/>
              </a:ext>
            </a:extLst>
          </p:cNvPr>
          <p:cNvSpPr txBox="1"/>
          <p:nvPr/>
        </p:nvSpPr>
        <p:spPr>
          <a:xfrm>
            <a:off x="236929" y="1367246"/>
            <a:ext cx="1489165" cy="369332"/>
          </a:xfrm>
          <a:prstGeom prst="rect">
            <a:avLst/>
          </a:prstGeom>
          <a:noFill/>
        </p:spPr>
        <p:txBody>
          <a:bodyPr wrap="square" rtlCol="0">
            <a:spAutoFit/>
          </a:bodyPr>
          <a:lstStyle/>
          <a:p>
            <a:r>
              <a:rPr lang="en-US" b="1" dirty="0"/>
              <a:t>Example:</a:t>
            </a:r>
          </a:p>
        </p:txBody>
      </p:sp>
      <p:sp>
        <p:nvSpPr>
          <p:cNvPr id="13" name="TextBox 12">
            <a:extLst>
              <a:ext uri="{FF2B5EF4-FFF2-40B4-BE49-F238E27FC236}">
                <a16:creationId xmlns:a16="http://schemas.microsoft.com/office/drawing/2014/main" id="{867AC246-AF18-429C-8793-197BE7228496}"/>
              </a:ext>
            </a:extLst>
          </p:cNvPr>
          <p:cNvSpPr txBox="1"/>
          <p:nvPr/>
        </p:nvSpPr>
        <p:spPr>
          <a:xfrm>
            <a:off x="1567073" y="1373338"/>
            <a:ext cx="9580825" cy="400110"/>
          </a:xfrm>
          <a:prstGeom prst="rect">
            <a:avLst/>
          </a:prstGeom>
          <a:noFill/>
        </p:spPr>
        <p:txBody>
          <a:bodyPr wrap="square" rtlCol="0">
            <a:spAutoFit/>
          </a:bodyPr>
          <a:lstStyle/>
          <a:p>
            <a:r>
              <a:rPr lang="en-US" dirty="0"/>
              <a:t>Farmer </a:t>
            </a:r>
            <a:r>
              <a:rPr lang="en-US" b="1" dirty="0">
                <a:solidFill>
                  <a:srgbClr val="7030A0"/>
                </a:solidFill>
              </a:rPr>
              <a:t>STAR </a:t>
            </a:r>
            <a:r>
              <a:rPr lang="en-US" dirty="0"/>
              <a:t>would need to </a:t>
            </a:r>
            <a:r>
              <a:rPr lang="en-US" sz="2000" b="1" dirty="0"/>
              <a:t>meet siting and performance standards </a:t>
            </a:r>
            <a:r>
              <a:rPr lang="en-US" dirty="0"/>
              <a:t>providing:</a:t>
            </a:r>
          </a:p>
        </p:txBody>
      </p:sp>
      <p:sp>
        <p:nvSpPr>
          <p:cNvPr id="12" name="TextBox 11">
            <a:extLst>
              <a:ext uri="{FF2B5EF4-FFF2-40B4-BE49-F238E27FC236}">
                <a16:creationId xmlns:a16="http://schemas.microsoft.com/office/drawing/2014/main" id="{34094E8B-4CFD-4EDF-BF79-952C4269EBC7}"/>
              </a:ext>
            </a:extLst>
          </p:cNvPr>
          <p:cNvSpPr txBox="1"/>
          <p:nvPr/>
        </p:nvSpPr>
        <p:spPr>
          <a:xfrm>
            <a:off x="1177847" y="2151041"/>
            <a:ext cx="7320099" cy="523220"/>
          </a:xfrm>
          <a:prstGeom prst="rect">
            <a:avLst/>
          </a:prstGeom>
          <a:noFill/>
        </p:spPr>
        <p:txBody>
          <a:bodyPr wrap="square" rtlCol="0">
            <a:spAutoFit/>
          </a:bodyPr>
          <a:lstStyle/>
          <a:p>
            <a:r>
              <a:rPr lang="en-US" sz="2800" b="1" dirty="0"/>
              <a:t>Financial Security</a:t>
            </a:r>
          </a:p>
        </p:txBody>
      </p:sp>
      <p:sp>
        <p:nvSpPr>
          <p:cNvPr id="16" name="TextBox 15">
            <a:extLst>
              <a:ext uri="{FF2B5EF4-FFF2-40B4-BE49-F238E27FC236}">
                <a16:creationId xmlns:a16="http://schemas.microsoft.com/office/drawing/2014/main" id="{9309D79F-C99E-4355-BE28-D27C79A833A4}"/>
              </a:ext>
            </a:extLst>
          </p:cNvPr>
          <p:cNvSpPr txBox="1"/>
          <p:nvPr/>
        </p:nvSpPr>
        <p:spPr>
          <a:xfrm>
            <a:off x="4235117" y="2875952"/>
            <a:ext cx="7411452" cy="2646878"/>
          </a:xfrm>
          <a:prstGeom prst="rect">
            <a:avLst/>
          </a:prstGeom>
          <a:noFill/>
        </p:spPr>
        <p:txBody>
          <a:bodyPr wrap="square" rtlCol="0">
            <a:spAutoFit/>
          </a:bodyPr>
          <a:lstStyle/>
          <a:p>
            <a:pPr>
              <a:spcBef>
                <a:spcPts val="1200"/>
              </a:spcBef>
            </a:pPr>
            <a:r>
              <a:rPr lang="en-US" dirty="0"/>
              <a:t>Ensures that the project owner provides adequate funding to pay the costs associated with:</a:t>
            </a:r>
          </a:p>
          <a:p>
            <a:pPr marL="742950" lvl="1" indent="-285750">
              <a:spcBef>
                <a:spcPts val="1200"/>
              </a:spcBef>
              <a:buFont typeface="Arial" panose="020B0604020202020204" pitchFamily="34" charset="0"/>
              <a:buChar char="•"/>
            </a:pPr>
            <a:r>
              <a:rPr lang="en-US" dirty="0"/>
              <a:t>Decommissioning and Site Reclamation</a:t>
            </a:r>
          </a:p>
          <a:p>
            <a:pPr marL="742950" lvl="1" indent="-285750">
              <a:spcBef>
                <a:spcPts val="1200"/>
              </a:spcBef>
              <a:buFont typeface="Arial" panose="020B0604020202020204" pitchFamily="34" charset="0"/>
              <a:buChar char="•"/>
            </a:pPr>
            <a:r>
              <a:rPr lang="en-US" dirty="0"/>
              <a:t>Removal of individual turbines and accessory  structures in the event of abandonment.</a:t>
            </a:r>
          </a:p>
          <a:p>
            <a:pPr>
              <a:spcBef>
                <a:spcPts val="1200"/>
              </a:spcBef>
            </a:pPr>
            <a:r>
              <a:rPr lang="en-US" dirty="0"/>
              <a:t>Tax dollars are not to be spent on reclaiming WECOD areas</a:t>
            </a:r>
          </a:p>
          <a:p>
            <a:pPr marL="285750" indent="-285750">
              <a:spcBef>
                <a:spcPts val="1200"/>
              </a:spcBef>
              <a:buFont typeface="Arial" panose="020B0604020202020204" pitchFamily="34" charset="0"/>
              <a:buChar char="•"/>
            </a:pPr>
            <a:endParaRPr lang="en-US" dirty="0"/>
          </a:p>
        </p:txBody>
      </p:sp>
      <p:grpSp>
        <p:nvGrpSpPr>
          <p:cNvPr id="19" name="Group 18">
            <a:extLst>
              <a:ext uri="{FF2B5EF4-FFF2-40B4-BE49-F238E27FC236}">
                <a16:creationId xmlns:a16="http://schemas.microsoft.com/office/drawing/2014/main" id="{2DC3CF0B-A30A-415D-85A3-A6D4E90567C8}"/>
              </a:ext>
            </a:extLst>
          </p:cNvPr>
          <p:cNvGrpSpPr/>
          <p:nvPr/>
        </p:nvGrpSpPr>
        <p:grpSpPr>
          <a:xfrm>
            <a:off x="1177847" y="3161633"/>
            <a:ext cx="2881939" cy="1513018"/>
            <a:chOff x="1744632" y="3728353"/>
            <a:chExt cx="3723261" cy="1954712"/>
          </a:xfrm>
        </p:grpSpPr>
        <p:sp>
          <p:nvSpPr>
            <p:cNvPr id="20" name="Rectangle 19">
              <a:extLst>
                <a:ext uri="{FF2B5EF4-FFF2-40B4-BE49-F238E27FC236}">
                  <a16:creationId xmlns:a16="http://schemas.microsoft.com/office/drawing/2014/main" id="{5977DDFD-4FBF-466A-A37F-5541FA8C6CF5}"/>
                </a:ext>
              </a:extLst>
            </p:cNvPr>
            <p:cNvSpPr/>
            <p:nvPr/>
          </p:nvSpPr>
          <p:spPr>
            <a:xfrm>
              <a:off x="3126259" y="4769708"/>
              <a:ext cx="1000898" cy="813379"/>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4" descr="Money lock - ícones de formas grátis">
              <a:extLst>
                <a:ext uri="{FF2B5EF4-FFF2-40B4-BE49-F238E27FC236}">
                  <a16:creationId xmlns:a16="http://schemas.microsoft.com/office/drawing/2014/main" id="{421466E8-F150-4D0E-BFFF-FBA05653EAE3}"/>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44632" y="3728353"/>
              <a:ext cx="3723261" cy="1954712"/>
            </a:xfrm>
            <a:prstGeom prst="rect">
              <a:avLst/>
            </a:prstGeom>
            <a:noFill/>
            <a:extLst>
              <a:ext uri="{909E8E84-426E-40DD-AFC4-6F175D3DCCD1}">
                <a14:hiddenFill xmlns:a14="http://schemas.microsoft.com/office/drawing/2010/main">
                  <a:solidFill>
                    <a:srgbClr val="FFFFFF"/>
                  </a:solidFill>
                </a14:hiddenFill>
              </a:ext>
            </a:extLst>
          </p:spPr>
        </p:pic>
      </p:grpSp>
      <p:sp>
        <p:nvSpPr>
          <p:cNvPr id="22" name="TextBox 21">
            <a:extLst>
              <a:ext uri="{FF2B5EF4-FFF2-40B4-BE49-F238E27FC236}">
                <a16:creationId xmlns:a16="http://schemas.microsoft.com/office/drawing/2014/main" id="{56938FF9-7C9A-46FD-B46F-1D221E5373AF}"/>
              </a:ext>
            </a:extLst>
          </p:cNvPr>
          <p:cNvSpPr txBox="1"/>
          <p:nvPr/>
        </p:nvSpPr>
        <p:spPr>
          <a:xfrm>
            <a:off x="1198494" y="5449103"/>
            <a:ext cx="10993506" cy="461665"/>
          </a:xfrm>
          <a:prstGeom prst="rect">
            <a:avLst/>
          </a:prstGeom>
          <a:noFill/>
        </p:spPr>
        <p:txBody>
          <a:bodyPr wrap="square" rtlCol="0">
            <a:spAutoFit/>
          </a:bodyPr>
          <a:lstStyle/>
          <a:p>
            <a:r>
              <a:rPr lang="en-US" sz="2400" b="1" dirty="0">
                <a:solidFill>
                  <a:schemeClr val="accent6">
                    <a:lumMod val="75000"/>
                  </a:schemeClr>
                </a:solidFill>
              </a:rPr>
              <a:t>Security </a:t>
            </a:r>
            <a:r>
              <a:rPr lang="en-US" dirty="0"/>
              <a:t>= Estimated Decommissioning and Site Reclamation Cost x </a:t>
            </a:r>
            <a:r>
              <a:rPr lang="en-US" sz="2400" dirty="0"/>
              <a:t>(1.5)</a:t>
            </a:r>
            <a:endParaRPr lang="en-US" dirty="0"/>
          </a:p>
        </p:txBody>
      </p:sp>
    </p:spTree>
    <p:extLst>
      <p:ext uri="{BB962C8B-B14F-4D97-AF65-F5344CB8AC3E}">
        <p14:creationId xmlns:p14="http://schemas.microsoft.com/office/powerpoint/2010/main" val="37792440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B28C03F-3315-4838-8AE4-C1F36FB967C5}"/>
              </a:ext>
            </a:extLst>
          </p:cNvPr>
          <p:cNvSpPr/>
          <p:nvPr/>
        </p:nvSpPr>
        <p:spPr>
          <a:xfrm>
            <a:off x="0" y="0"/>
            <a:ext cx="608672" cy="6858000"/>
          </a:xfrm>
          <a:prstGeom prst="rect">
            <a:avLst/>
          </a:prstGeom>
          <a:solidFill>
            <a:srgbClr val="FCF2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4">
            <a:extLst>
              <a:ext uri="{FF2B5EF4-FFF2-40B4-BE49-F238E27FC236}">
                <a16:creationId xmlns:a16="http://schemas.microsoft.com/office/drawing/2014/main" id="{54095F2C-1A40-454F-A8AC-3EDE48548DE8}"/>
              </a:ext>
            </a:extLst>
          </p:cNvPr>
          <p:cNvSpPr>
            <a:spLocks noGrp="1"/>
          </p:cNvSpPr>
          <p:nvPr>
            <p:ph type="subTitle" idx="1"/>
          </p:nvPr>
        </p:nvSpPr>
        <p:spPr>
          <a:xfrm>
            <a:off x="1351267" y="287384"/>
            <a:ext cx="8286011" cy="649496"/>
          </a:xfrm>
        </p:spPr>
        <p:txBody>
          <a:bodyPr/>
          <a:lstStyle/>
          <a:p>
            <a:pPr algn="l"/>
            <a:r>
              <a:rPr lang="en-US" sz="4000" b="1" dirty="0">
                <a:latin typeface="Arial" panose="020B0604020202020204" pitchFamily="34" charset="0"/>
                <a:cs typeface="Arial" panose="020B0604020202020204" pitchFamily="34" charset="0"/>
              </a:rPr>
              <a:t>WECOD </a:t>
            </a:r>
            <a:r>
              <a:rPr lang="en-US" dirty="0">
                <a:latin typeface="Arial" panose="020B0604020202020204" pitchFamily="34" charset="0"/>
                <a:cs typeface="Arial" panose="020B0604020202020204" pitchFamily="34" charset="0"/>
              </a:rPr>
              <a:t>(Wind Energy Conversion Overlay District)</a:t>
            </a:r>
          </a:p>
          <a:p>
            <a:pPr algn="l"/>
            <a:endParaRPr lang="en-US"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658548BB-9E3E-47AB-B03E-4F4AB3654E3B}"/>
              </a:ext>
            </a:extLst>
          </p:cNvPr>
          <p:cNvSpPr txBox="1"/>
          <p:nvPr/>
        </p:nvSpPr>
        <p:spPr>
          <a:xfrm>
            <a:off x="8705461" y="6148968"/>
            <a:ext cx="3405680" cy="646331"/>
          </a:xfrm>
          <a:prstGeom prst="rect">
            <a:avLst/>
          </a:prstGeom>
          <a:noFill/>
        </p:spPr>
        <p:txBody>
          <a:bodyPr wrap="square" rtlCol="0">
            <a:spAutoFit/>
          </a:bodyPr>
          <a:lstStyle/>
          <a:p>
            <a:pPr algn="r"/>
            <a:r>
              <a:rPr lang="en-US" dirty="0">
                <a:solidFill>
                  <a:schemeClr val="bg1">
                    <a:lumMod val="75000"/>
                  </a:schemeClr>
                </a:solidFill>
              </a:rPr>
              <a:t>Wind Farm Regulations 2021 </a:t>
            </a:r>
          </a:p>
          <a:p>
            <a:pPr algn="r"/>
            <a:r>
              <a:rPr lang="en-US" dirty="0">
                <a:solidFill>
                  <a:schemeClr val="bg1">
                    <a:lumMod val="75000"/>
                  </a:schemeClr>
                </a:solidFill>
              </a:rPr>
              <a:t>Public Hearing Presentation</a:t>
            </a:r>
          </a:p>
        </p:txBody>
      </p:sp>
      <p:pic>
        <p:nvPicPr>
          <p:cNvPr id="6" name="Picture 2" descr="Home - Boone Impact Group">
            <a:extLst>
              <a:ext uri="{FF2B5EF4-FFF2-40B4-BE49-F238E27FC236}">
                <a16:creationId xmlns:a16="http://schemas.microsoft.com/office/drawing/2014/main" id="{F2790FEC-EDF7-45FF-A65C-2BBF33F2D06F}"/>
              </a:ext>
            </a:extLst>
          </p:cNvPr>
          <p:cNvPicPr>
            <a:picLocks noChangeAspect="1" noChangeArrowheads="1"/>
          </p:cNvPicPr>
          <p:nvPr/>
        </p:nvPicPr>
        <p:blipFill>
          <a:blip r:embed="rId2">
            <a:clrChange>
              <a:clrFrom>
                <a:srgbClr val="FFFFFF"/>
              </a:clrFrom>
              <a:clrTo>
                <a:srgbClr val="FFFFFF">
                  <a:alpha val="0"/>
                </a:srgbClr>
              </a:clrTo>
            </a:clrChange>
            <a:alphaModFix amt="50000"/>
            <a:extLst>
              <a:ext uri="{28A0092B-C50C-407E-A947-70E740481C1C}">
                <a14:useLocalDpi xmlns:a14="http://schemas.microsoft.com/office/drawing/2010/main" val="0"/>
              </a:ext>
            </a:extLst>
          </a:blip>
          <a:srcRect/>
          <a:stretch>
            <a:fillRect/>
          </a:stretch>
        </p:blipFill>
        <p:spPr bwMode="auto">
          <a:xfrm>
            <a:off x="176693" y="141347"/>
            <a:ext cx="804819" cy="79553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247B75F-664C-4C90-ADF2-85BAACC77052}"/>
              </a:ext>
            </a:extLst>
          </p:cNvPr>
          <p:cNvSpPr txBox="1"/>
          <p:nvPr/>
        </p:nvSpPr>
        <p:spPr>
          <a:xfrm>
            <a:off x="236929" y="1367246"/>
            <a:ext cx="1489165" cy="369332"/>
          </a:xfrm>
          <a:prstGeom prst="rect">
            <a:avLst/>
          </a:prstGeom>
          <a:noFill/>
        </p:spPr>
        <p:txBody>
          <a:bodyPr wrap="square" rtlCol="0">
            <a:spAutoFit/>
          </a:bodyPr>
          <a:lstStyle/>
          <a:p>
            <a:r>
              <a:rPr lang="en-US" b="1" dirty="0"/>
              <a:t>Example:</a:t>
            </a:r>
          </a:p>
        </p:txBody>
      </p:sp>
      <p:sp>
        <p:nvSpPr>
          <p:cNvPr id="13" name="TextBox 12">
            <a:extLst>
              <a:ext uri="{FF2B5EF4-FFF2-40B4-BE49-F238E27FC236}">
                <a16:creationId xmlns:a16="http://schemas.microsoft.com/office/drawing/2014/main" id="{867AC246-AF18-429C-8793-197BE7228496}"/>
              </a:ext>
            </a:extLst>
          </p:cNvPr>
          <p:cNvSpPr txBox="1"/>
          <p:nvPr/>
        </p:nvSpPr>
        <p:spPr>
          <a:xfrm>
            <a:off x="1567073" y="1373338"/>
            <a:ext cx="9766517" cy="400110"/>
          </a:xfrm>
          <a:prstGeom prst="rect">
            <a:avLst/>
          </a:prstGeom>
          <a:noFill/>
        </p:spPr>
        <p:txBody>
          <a:bodyPr wrap="square" rtlCol="0">
            <a:spAutoFit/>
          </a:bodyPr>
          <a:lstStyle/>
          <a:p>
            <a:r>
              <a:rPr lang="en-US" dirty="0"/>
              <a:t>Farmer </a:t>
            </a:r>
            <a:r>
              <a:rPr lang="en-US" b="1" dirty="0">
                <a:solidFill>
                  <a:srgbClr val="7030A0"/>
                </a:solidFill>
              </a:rPr>
              <a:t>STAR </a:t>
            </a:r>
            <a:r>
              <a:rPr lang="en-US" dirty="0"/>
              <a:t>would need to </a:t>
            </a:r>
            <a:r>
              <a:rPr lang="en-US" sz="2000" b="1" dirty="0"/>
              <a:t>meet siting and performance standards </a:t>
            </a:r>
            <a:r>
              <a:rPr lang="en-US" dirty="0"/>
              <a:t>providing:</a:t>
            </a:r>
          </a:p>
        </p:txBody>
      </p:sp>
      <p:sp>
        <p:nvSpPr>
          <p:cNvPr id="12" name="TextBox 11">
            <a:extLst>
              <a:ext uri="{FF2B5EF4-FFF2-40B4-BE49-F238E27FC236}">
                <a16:creationId xmlns:a16="http://schemas.microsoft.com/office/drawing/2014/main" id="{34094E8B-4CFD-4EDF-BF79-952C4269EBC7}"/>
              </a:ext>
            </a:extLst>
          </p:cNvPr>
          <p:cNvSpPr txBox="1"/>
          <p:nvPr/>
        </p:nvSpPr>
        <p:spPr>
          <a:xfrm>
            <a:off x="1177847" y="2151041"/>
            <a:ext cx="7320099" cy="523220"/>
          </a:xfrm>
          <a:prstGeom prst="rect">
            <a:avLst/>
          </a:prstGeom>
          <a:noFill/>
        </p:spPr>
        <p:txBody>
          <a:bodyPr wrap="square" rtlCol="0">
            <a:spAutoFit/>
          </a:bodyPr>
          <a:lstStyle/>
          <a:p>
            <a:r>
              <a:rPr lang="en-US" sz="2800" b="1" dirty="0"/>
              <a:t>Reclamation</a:t>
            </a:r>
          </a:p>
        </p:txBody>
      </p:sp>
      <p:pic>
        <p:nvPicPr>
          <p:cNvPr id="14" name="Picture 2" descr="Dirt Clipart Groundbreaking Shovel - Reclamation Clipart , Free Transparent  Clipart - ClipartKey">
            <a:extLst>
              <a:ext uri="{FF2B5EF4-FFF2-40B4-BE49-F238E27FC236}">
                <a16:creationId xmlns:a16="http://schemas.microsoft.com/office/drawing/2014/main" id="{C18CBF48-474D-4BC5-9444-22FD4B298E1F}"/>
              </a:ext>
            </a:extLst>
          </p:cNvPr>
          <p:cNvPicPr>
            <a:picLocks noChangeAspect="1" noChangeArrowheads="1"/>
          </p:cNvPicPr>
          <p:nvPr/>
        </p:nvPicPr>
        <p:blipFill>
          <a:blip r:embed="rId3">
            <a:clrChange>
              <a:clrFrom>
                <a:srgbClr val="F7F7F7"/>
              </a:clrFrom>
              <a:clrTo>
                <a:srgbClr val="F7F7F7">
                  <a:alpha val="0"/>
                </a:srgbClr>
              </a:clrTo>
            </a:clrChange>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579102" y="4024546"/>
            <a:ext cx="2801162" cy="2692107"/>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734388D0-EC1F-4C5F-9C39-563CE7B65150}"/>
              </a:ext>
            </a:extLst>
          </p:cNvPr>
          <p:cNvSpPr txBox="1"/>
          <p:nvPr/>
        </p:nvSpPr>
        <p:spPr>
          <a:xfrm>
            <a:off x="6005139" y="2985080"/>
            <a:ext cx="5328451" cy="923330"/>
          </a:xfrm>
          <a:prstGeom prst="rect">
            <a:avLst/>
          </a:prstGeom>
          <a:noFill/>
        </p:spPr>
        <p:txBody>
          <a:bodyPr wrap="square" rtlCol="0">
            <a:spAutoFit/>
          </a:bodyPr>
          <a:lstStyle/>
          <a:p>
            <a:pPr>
              <a:spcBef>
                <a:spcPts val="1200"/>
              </a:spcBef>
            </a:pPr>
            <a:r>
              <a:rPr lang="en-US" dirty="0"/>
              <a:t>When the project has completed its life span, the owner shall abide by County standards to reclaim land. Financial Security will be released.</a:t>
            </a:r>
          </a:p>
        </p:txBody>
      </p:sp>
      <p:sp>
        <p:nvSpPr>
          <p:cNvPr id="17" name="TextBox 16">
            <a:extLst>
              <a:ext uri="{FF2B5EF4-FFF2-40B4-BE49-F238E27FC236}">
                <a16:creationId xmlns:a16="http://schemas.microsoft.com/office/drawing/2014/main" id="{792BB3E2-0D6D-4C20-8A21-63ECD398E21D}"/>
              </a:ext>
            </a:extLst>
          </p:cNvPr>
          <p:cNvSpPr txBox="1"/>
          <p:nvPr/>
        </p:nvSpPr>
        <p:spPr>
          <a:xfrm>
            <a:off x="3593534" y="3033073"/>
            <a:ext cx="1796614" cy="369332"/>
          </a:xfrm>
          <a:prstGeom prst="rect">
            <a:avLst/>
          </a:prstGeom>
          <a:noFill/>
        </p:spPr>
        <p:txBody>
          <a:bodyPr wrap="square" rtlCol="0">
            <a:spAutoFit/>
          </a:bodyPr>
          <a:lstStyle/>
          <a:p>
            <a:r>
              <a:rPr lang="en-US" dirty="0"/>
              <a:t>Owner Initiated:</a:t>
            </a:r>
          </a:p>
        </p:txBody>
      </p:sp>
      <p:sp>
        <p:nvSpPr>
          <p:cNvPr id="18" name="TextBox 17">
            <a:extLst>
              <a:ext uri="{FF2B5EF4-FFF2-40B4-BE49-F238E27FC236}">
                <a16:creationId xmlns:a16="http://schemas.microsoft.com/office/drawing/2014/main" id="{CEEE48AA-9EB8-40A9-AA92-F232CBA73834}"/>
              </a:ext>
            </a:extLst>
          </p:cNvPr>
          <p:cNvSpPr txBox="1"/>
          <p:nvPr/>
        </p:nvSpPr>
        <p:spPr>
          <a:xfrm>
            <a:off x="3593533" y="4645037"/>
            <a:ext cx="2924283" cy="369332"/>
          </a:xfrm>
          <a:prstGeom prst="rect">
            <a:avLst/>
          </a:prstGeom>
          <a:noFill/>
        </p:spPr>
        <p:txBody>
          <a:bodyPr wrap="square" rtlCol="0">
            <a:spAutoFit/>
          </a:bodyPr>
          <a:lstStyle/>
          <a:p>
            <a:r>
              <a:rPr lang="en-US" dirty="0"/>
              <a:t>County Initiated:</a:t>
            </a:r>
          </a:p>
        </p:txBody>
      </p:sp>
      <p:sp>
        <p:nvSpPr>
          <p:cNvPr id="23" name="TextBox 22">
            <a:extLst>
              <a:ext uri="{FF2B5EF4-FFF2-40B4-BE49-F238E27FC236}">
                <a16:creationId xmlns:a16="http://schemas.microsoft.com/office/drawing/2014/main" id="{4C35A975-128D-4667-BF39-5597844F61BD}"/>
              </a:ext>
            </a:extLst>
          </p:cNvPr>
          <p:cNvSpPr txBox="1"/>
          <p:nvPr/>
        </p:nvSpPr>
        <p:spPr>
          <a:xfrm>
            <a:off x="5546559" y="4627578"/>
            <a:ext cx="6388768" cy="1631216"/>
          </a:xfrm>
          <a:prstGeom prst="rect">
            <a:avLst/>
          </a:prstGeom>
          <a:noFill/>
        </p:spPr>
        <p:txBody>
          <a:bodyPr wrap="square" rtlCol="0">
            <a:spAutoFit/>
          </a:bodyPr>
          <a:lstStyle/>
          <a:p>
            <a:pPr lvl="1">
              <a:spcBef>
                <a:spcPts val="1200"/>
              </a:spcBef>
            </a:pPr>
            <a:r>
              <a:rPr lang="en-US" dirty="0"/>
              <a:t>If owner has abandoned project, the County may use provided Financial Security to complete the reclamation of land. </a:t>
            </a:r>
          </a:p>
          <a:p>
            <a:pPr lvl="1">
              <a:spcBef>
                <a:spcPts val="1200"/>
              </a:spcBef>
            </a:pPr>
            <a:r>
              <a:rPr lang="en-US" dirty="0"/>
              <a:t>Tax dollars are not to be spent on County Initiated Reclamation</a:t>
            </a:r>
          </a:p>
        </p:txBody>
      </p:sp>
    </p:spTree>
    <p:extLst>
      <p:ext uri="{BB962C8B-B14F-4D97-AF65-F5344CB8AC3E}">
        <p14:creationId xmlns:p14="http://schemas.microsoft.com/office/powerpoint/2010/main" val="14871510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1" name="Oval 30">
            <a:extLst>
              <a:ext uri="{FF2B5EF4-FFF2-40B4-BE49-F238E27FC236}">
                <a16:creationId xmlns:a16="http://schemas.microsoft.com/office/drawing/2014/main" id="{4C6BDE55-DED3-49AC-86D5-1C05C4E93CB6}"/>
              </a:ext>
            </a:extLst>
          </p:cNvPr>
          <p:cNvSpPr/>
          <p:nvPr/>
        </p:nvSpPr>
        <p:spPr>
          <a:xfrm>
            <a:off x="4177803" y="3962091"/>
            <a:ext cx="1436410" cy="1436410"/>
          </a:xfrm>
          <a:prstGeom prst="ellipse">
            <a:avLst/>
          </a:prstGeom>
          <a:solidFill>
            <a:srgbClr val="FFD9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4">
            <a:extLst>
              <a:ext uri="{FF2B5EF4-FFF2-40B4-BE49-F238E27FC236}">
                <a16:creationId xmlns:a16="http://schemas.microsoft.com/office/drawing/2014/main" id="{54095F2C-1A40-454F-A8AC-3EDE48548DE8}"/>
              </a:ext>
            </a:extLst>
          </p:cNvPr>
          <p:cNvSpPr>
            <a:spLocks noGrp="1"/>
          </p:cNvSpPr>
          <p:nvPr>
            <p:ph type="subTitle" idx="1"/>
          </p:nvPr>
        </p:nvSpPr>
        <p:spPr>
          <a:xfrm>
            <a:off x="728910" y="1216260"/>
            <a:ext cx="5595690" cy="2316089"/>
          </a:xfrm>
        </p:spPr>
        <p:txBody>
          <a:bodyPr>
            <a:normAutofit/>
          </a:bodyPr>
          <a:lstStyle/>
          <a:p>
            <a:pPr algn="l"/>
            <a:r>
              <a:rPr lang="en-US" sz="7500" b="1" dirty="0">
                <a:latin typeface="Arial" panose="020B0604020202020204" pitchFamily="34" charset="0"/>
                <a:cs typeface="Arial" panose="020B0604020202020204" pitchFamily="34" charset="0"/>
              </a:rPr>
              <a:t>WECOD</a:t>
            </a:r>
            <a:r>
              <a:rPr lang="en-US" sz="4400" b="1" dirty="0">
                <a:latin typeface="Arial" panose="020B0604020202020204" pitchFamily="34" charset="0"/>
                <a:cs typeface="Arial" panose="020B0604020202020204" pitchFamily="34" charset="0"/>
              </a:rPr>
              <a:t> </a:t>
            </a:r>
          </a:p>
          <a:p>
            <a:pPr algn="l"/>
            <a:r>
              <a:rPr lang="en-US" sz="1800" dirty="0">
                <a:latin typeface="Arial" panose="020B0604020202020204" pitchFamily="34" charset="0"/>
                <a:cs typeface="Arial" panose="020B0604020202020204" pitchFamily="34" charset="0"/>
              </a:rPr>
              <a:t>(Wind Energy Conversion Overlay District)</a:t>
            </a:r>
          </a:p>
        </p:txBody>
      </p:sp>
      <p:sp>
        <p:nvSpPr>
          <p:cNvPr id="9" name="TextBox 8">
            <a:extLst>
              <a:ext uri="{FF2B5EF4-FFF2-40B4-BE49-F238E27FC236}">
                <a16:creationId xmlns:a16="http://schemas.microsoft.com/office/drawing/2014/main" id="{658548BB-9E3E-47AB-B03E-4F4AB3654E3B}"/>
              </a:ext>
            </a:extLst>
          </p:cNvPr>
          <p:cNvSpPr txBox="1"/>
          <p:nvPr/>
        </p:nvSpPr>
        <p:spPr>
          <a:xfrm>
            <a:off x="8836130" y="6340892"/>
            <a:ext cx="3405680" cy="523220"/>
          </a:xfrm>
          <a:prstGeom prst="rect">
            <a:avLst/>
          </a:prstGeom>
          <a:noFill/>
        </p:spPr>
        <p:txBody>
          <a:bodyPr wrap="square" rtlCol="0">
            <a:spAutoFit/>
          </a:bodyPr>
          <a:lstStyle/>
          <a:p>
            <a:pPr algn="r"/>
            <a:r>
              <a:rPr lang="en-US" sz="1400" dirty="0">
                <a:solidFill>
                  <a:schemeClr val="bg1">
                    <a:lumMod val="75000"/>
                  </a:schemeClr>
                </a:solidFill>
              </a:rPr>
              <a:t>Wind Farm Regulations 2021 </a:t>
            </a:r>
          </a:p>
          <a:p>
            <a:pPr algn="r"/>
            <a:r>
              <a:rPr lang="en-US" sz="1400" dirty="0">
                <a:solidFill>
                  <a:schemeClr val="bg1">
                    <a:lumMod val="75000"/>
                  </a:schemeClr>
                </a:solidFill>
              </a:rPr>
              <a:t>Public Hearing Presentation</a:t>
            </a:r>
          </a:p>
        </p:txBody>
      </p:sp>
      <p:pic>
        <p:nvPicPr>
          <p:cNvPr id="6" name="Picture 2" descr="Home - Boone Impact Group">
            <a:extLst>
              <a:ext uri="{FF2B5EF4-FFF2-40B4-BE49-F238E27FC236}">
                <a16:creationId xmlns:a16="http://schemas.microsoft.com/office/drawing/2014/main" id="{F2790FEC-EDF7-45FF-A65C-2BBF33F2D06F}"/>
              </a:ext>
            </a:extLst>
          </p:cNvPr>
          <p:cNvPicPr>
            <a:picLocks noChangeAspect="1" noChangeArrowheads="1"/>
          </p:cNvPicPr>
          <p:nvPr/>
        </p:nvPicPr>
        <p:blipFill>
          <a:blip r:embed="rId2">
            <a:clrChange>
              <a:clrFrom>
                <a:srgbClr val="FFFFFF"/>
              </a:clrFrom>
              <a:clrTo>
                <a:srgbClr val="FFFFFF">
                  <a:alpha val="0"/>
                </a:srgbClr>
              </a:clrTo>
            </a:clrChange>
            <a:alphaModFix amt="50000"/>
            <a:extLst>
              <a:ext uri="{28A0092B-C50C-407E-A947-70E740481C1C}">
                <a14:useLocalDpi xmlns:a14="http://schemas.microsoft.com/office/drawing/2010/main" val="0"/>
              </a:ext>
            </a:extLst>
          </a:blip>
          <a:srcRect/>
          <a:stretch>
            <a:fillRect/>
          </a:stretch>
        </p:blipFill>
        <p:spPr bwMode="auto">
          <a:xfrm>
            <a:off x="176693" y="141347"/>
            <a:ext cx="804819" cy="795533"/>
          </a:xfrm>
          <a:prstGeom prst="rect">
            <a:avLst/>
          </a:prstGeom>
          <a:noFill/>
          <a:extLst>
            <a:ext uri="{909E8E84-426E-40DD-AFC4-6F175D3DCCD1}">
              <a14:hiddenFill xmlns:a14="http://schemas.microsoft.com/office/drawing/2010/main">
                <a:solidFill>
                  <a:srgbClr val="FFFFFF"/>
                </a:solidFill>
              </a14:hiddenFill>
            </a:ext>
          </a:extLst>
        </p:spPr>
      </p:pic>
      <p:sp>
        <p:nvSpPr>
          <p:cNvPr id="16" name="Subtitle 4">
            <a:extLst>
              <a:ext uri="{FF2B5EF4-FFF2-40B4-BE49-F238E27FC236}">
                <a16:creationId xmlns:a16="http://schemas.microsoft.com/office/drawing/2014/main" id="{25E70E85-CED8-47A8-82E0-D6E5BC653D04}"/>
              </a:ext>
            </a:extLst>
          </p:cNvPr>
          <p:cNvSpPr txBox="1">
            <a:spLocks/>
          </p:cNvSpPr>
          <p:nvPr/>
        </p:nvSpPr>
        <p:spPr>
          <a:xfrm>
            <a:off x="8042190" y="1222438"/>
            <a:ext cx="4009906" cy="178237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7500" b="1" dirty="0">
                <a:latin typeface="Arial" panose="020B0604020202020204" pitchFamily="34" charset="0"/>
                <a:cs typeface="Arial" panose="020B0604020202020204" pitchFamily="34" charset="0"/>
              </a:rPr>
              <a:t>CUP</a:t>
            </a:r>
          </a:p>
          <a:p>
            <a:pPr algn="l"/>
            <a:r>
              <a:rPr lang="en-US" sz="1800" dirty="0">
                <a:latin typeface="Arial" panose="020B0604020202020204" pitchFamily="34" charset="0"/>
                <a:cs typeface="Arial" panose="020B0604020202020204" pitchFamily="34" charset="0"/>
              </a:rPr>
              <a:t>(Conditional Use Permit)</a:t>
            </a:r>
          </a:p>
        </p:txBody>
      </p:sp>
      <p:sp>
        <p:nvSpPr>
          <p:cNvPr id="2" name="Arrow: Right 1">
            <a:extLst>
              <a:ext uri="{FF2B5EF4-FFF2-40B4-BE49-F238E27FC236}">
                <a16:creationId xmlns:a16="http://schemas.microsoft.com/office/drawing/2014/main" id="{10D9D1AA-A4B0-4392-A447-D5A090DE8BEE}"/>
              </a:ext>
            </a:extLst>
          </p:cNvPr>
          <p:cNvSpPr/>
          <p:nvPr/>
        </p:nvSpPr>
        <p:spPr>
          <a:xfrm>
            <a:off x="5614086" y="1373720"/>
            <a:ext cx="1421027" cy="815547"/>
          </a:xfrm>
          <a:prstGeom prst="rightArrow">
            <a:avLst/>
          </a:prstGeom>
          <a:solidFill>
            <a:schemeClr val="bg1">
              <a:lumMod val="50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44340842-B5EB-4246-A5F1-6B22A90C02D5}"/>
              </a:ext>
            </a:extLst>
          </p:cNvPr>
          <p:cNvSpPr/>
          <p:nvPr/>
        </p:nvSpPr>
        <p:spPr>
          <a:xfrm>
            <a:off x="1811215" y="3092914"/>
            <a:ext cx="2168770" cy="216877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A47D663-A665-4493-BED4-53DFCC881D83}"/>
              </a:ext>
            </a:extLst>
          </p:cNvPr>
          <p:cNvSpPr/>
          <p:nvPr/>
        </p:nvSpPr>
        <p:spPr>
          <a:xfrm>
            <a:off x="2157046" y="3438745"/>
            <a:ext cx="1477108" cy="147710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EE943B3-D245-49A5-B0BC-AB338AFDB458}"/>
              </a:ext>
            </a:extLst>
          </p:cNvPr>
          <p:cNvSpPr/>
          <p:nvPr/>
        </p:nvSpPr>
        <p:spPr>
          <a:xfrm>
            <a:off x="8506108" y="3323629"/>
            <a:ext cx="397570" cy="397570"/>
          </a:xfrm>
          <a:prstGeom prst="rect">
            <a:avLst/>
          </a:prstGeom>
          <a:solidFill>
            <a:srgbClr val="F6C5B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1E49494-F539-400E-994E-3528C9F8C87C}"/>
              </a:ext>
            </a:extLst>
          </p:cNvPr>
          <p:cNvSpPr/>
          <p:nvPr/>
        </p:nvSpPr>
        <p:spPr>
          <a:xfrm>
            <a:off x="9734214" y="3864370"/>
            <a:ext cx="523220" cy="523220"/>
          </a:xfrm>
          <a:prstGeom prst="rect">
            <a:avLst/>
          </a:prstGeom>
          <a:solidFill>
            <a:srgbClr val="F6C5B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31B1E91-A39D-4522-B57C-59E2396FC62D}"/>
              </a:ext>
            </a:extLst>
          </p:cNvPr>
          <p:cNvSpPr/>
          <p:nvPr/>
        </p:nvSpPr>
        <p:spPr>
          <a:xfrm>
            <a:off x="8672189" y="4616632"/>
            <a:ext cx="899703" cy="899703"/>
          </a:xfrm>
          <a:prstGeom prst="rect">
            <a:avLst/>
          </a:prstGeom>
          <a:solidFill>
            <a:srgbClr val="F6C5B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2BCEC8AB-E291-4040-8A03-FC46B7B3F27A}"/>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370304" y="3596652"/>
            <a:ext cx="1554293" cy="1554293"/>
          </a:xfrm>
          <a:prstGeom prst="rect">
            <a:avLst/>
          </a:prstGeom>
        </p:spPr>
      </p:pic>
      <p:pic>
        <p:nvPicPr>
          <p:cNvPr id="23" name="Picture 22">
            <a:extLst>
              <a:ext uri="{FF2B5EF4-FFF2-40B4-BE49-F238E27FC236}">
                <a16:creationId xmlns:a16="http://schemas.microsoft.com/office/drawing/2014/main" id="{2527CD2C-E154-4D9B-9551-A10D5F972929}"/>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445625" y="3057902"/>
            <a:ext cx="1093345" cy="1093345"/>
          </a:xfrm>
          <a:prstGeom prst="rect">
            <a:avLst/>
          </a:prstGeom>
        </p:spPr>
      </p:pic>
      <p:pic>
        <p:nvPicPr>
          <p:cNvPr id="24" name="Picture 23">
            <a:extLst>
              <a:ext uri="{FF2B5EF4-FFF2-40B4-BE49-F238E27FC236}">
                <a16:creationId xmlns:a16="http://schemas.microsoft.com/office/drawing/2014/main" id="{6ECF548D-EE62-4C27-A9FF-18A5D1A8F68F}"/>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400011" y="2877830"/>
            <a:ext cx="642003" cy="642003"/>
          </a:xfrm>
          <a:prstGeom prst="rect">
            <a:avLst/>
          </a:prstGeom>
        </p:spPr>
      </p:pic>
      <p:pic>
        <p:nvPicPr>
          <p:cNvPr id="2050" name="Picture 2" descr="Magnifying glass icon magnifier isolated Vector Image">
            <a:extLst>
              <a:ext uri="{FF2B5EF4-FFF2-40B4-BE49-F238E27FC236}">
                <a16:creationId xmlns:a16="http://schemas.microsoft.com/office/drawing/2014/main" id="{5FA8AA90-1709-4A47-9A35-6C6828C8AF06}"/>
              </a:ext>
            </a:extLst>
          </p:cNvPr>
          <p:cNvPicPr>
            <a:picLocks noChangeAspect="1" noChangeArrowheads="1"/>
          </p:cNvPicPr>
          <p:nvPr/>
        </p:nvPicPr>
        <p:blipFill rotWithShape="1">
          <a:blip r:embed="rId4">
            <a:clrChange>
              <a:clrFrom>
                <a:srgbClr val="FFFFFF"/>
              </a:clrFrom>
              <a:clrTo>
                <a:srgbClr val="FFFFFF">
                  <a:alpha val="0"/>
                </a:srgbClr>
              </a:clrTo>
            </a:clrChange>
            <a:alphaModFix/>
            <a:duotone>
              <a:prstClr val="black"/>
              <a:srgbClr val="D9C3A5">
                <a:tint val="50000"/>
                <a:satMod val="180000"/>
              </a:srgbClr>
            </a:duotone>
            <a:extLst>
              <a:ext uri="{28A0092B-C50C-407E-A947-70E740481C1C}">
                <a14:useLocalDpi xmlns:a14="http://schemas.microsoft.com/office/drawing/2010/main" val="0"/>
              </a:ext>
            </a:extLst>
          </a:blip>
          <a:srcRect b="10284"/>
          <a:stretch/>
        </p:blipFill>
        <p:spPr bwMode="auto">
          <a:xfrm rot="743645">
            <a:off x="2955057" y="3662813"/>
            <a:ext cx="2760370" cy="267462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a:extLst>
              <a:ext uri="{FF2B5EF4-FFF2-40B4-BE49-F238E27FC236}">
                <a16:creationId xmlns:a16="http://schemas.microsoft.com/office/drawing/2014/main" id="{42DABEBE-F5B4-411A-99D0-0BEA8D907E13}"/>
              </a:ext>
            </a:extLst>
          </p:cNvPr>
          <p:cNvPicPr>
            <a:picLocks noChangeAspect="1"/>
          </p:cNvPicPr>
          <p:nvPr/>
        </p:nvPicPr>
        <p:blipFill>
          <a:blip r:embed="rId5">
            <a:duotone>
              <a:schemeClr val="accent3">
                <a:shade val="45000"/>
                <a:satMod val="135000"/>
              </a:schemeClr>
              <a:prstClr val="white"/>
            </a:duotone>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4492671" y="4282343"/>
            <a:ext cx="732135" cy="732135"/>
          </a:xfrm>
          <a:prstGeom prst="rect">
            <a:avLst/>
          </a:prstGeom>
        </p:spPr>
      </p:pic>
      <p:cxnSp>
        <p:nvCxnSpPr>
          <p:cNvPr id="26" name="Straight Connector 25">
            <a:extLst>
              <a:ext uri="{FF2B5EF4-FFF2-40B4-BE49-F238E27FC236}">
                <a16:creationId xmlns:a16="http://schemas.microsoft.com/office/drawing/2014/main" id="{F66809AD-2680-45E8-9A03-FA39F33C1A26}"/>
              </a:ext>
            </a:extLst>
          </p:cNvPr>
          <p:cNvCxnSpPr>
            <a:cxnSpLocks/>
          </p:cNvCxnSpPr>
          <p:nvPr/>
        </p:nvCxnSpPr>
        <p:spPr>
          <a:xfrm>
            <a:off x="3228149" y="3872316"/>
            <a:ext cx="1924143" cy="117232"/>
          </a:xfrm>
          <a:prstGeom prst="line">
            <a:avLst/>
          </a:prstGeom>
          <a:ln w="12700">
            <a:solidFill>
              <a:srgbClr val="423E3F"/>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47765CD-3C5A-4418-B17C-AB2297DCE5E2}"/>
              </a:ext>
            </a:extLst>
          </p:cNvPr>
          <p:cNvCxnSpPr>
            <a:cxnSpLocks/>
          </p:cNvCxnSpPr>
          <p:nvPr/>
        </p:nvCxnSpPr>
        <p:spPr>
          <a:xfrm>
            <a:off x="3212876" y="3885978"/>
            <a:ext cx="1131809" cy="1233385"/>
          </a:xfrm>
          <a:prstGeom prst="line">
            <a:avLst/>
          </a:prstGeom>
          <a:ln w="12700">
            <a:solidFill>
              <a:srgbClr val="423E3F"/>
            </a:solidFill>
          </a:ln>
        </p:spPr>
        <p:style>
          <a:lnRef idx="1">
            <a:schemeClr val="accent1"/>
          </a:lnRef>
          <a:fillRef idx="0">
            <a:schemeClr val="accent1"/>
          </a:fillRef>
          <a:effectRef idx="0">
            <a:schemeClr val="accent1"/>
          </a:effectRef>
          <a:fontRef idx="minor">
            <a:schemeClr val="tx1"/>
          </a:fontRef>
        </p:style>
      </p:cxnSp>
      <p:sp>
        <p:nvSpPr>
          <p:cNvPr id="2048" name="Oval 2047">
            <a:extLst>
              <a:ext uri="{FF2B5EF4-FFF2-40B4-BE49-F238E27FC236}">
                <a16:creationId xmlns:a16="http://schemas.microsoft.com/office/drawing/2014/main" id="{BCA16824-A892-44FB-B4A2-F2A1E7E8F376}"/>
              </a:ext>
            </a:extLst>
          </p:cNvPr>
          <p:cNvSpPr/>
          <p:nvPr/>
        </p:nvSpPr>
        <p:spPr>
          <a:xfrm>
            <a:off x="3205289" y="3862776"/>
            <a:ext cx="45719" cy="45719"/>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28433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58548BB-9E3E-47AB-B03E-4F4AB3654E3B}"/>
              </a:ext>
            </a:extLst>
          </p:cNvPr>
          <p:cNvSpPr txBox="1"/>
          <p:nvPr/>
        </p:nvSpPr>
        <p:spPr>
          <a:xfrm>
            <a:off x="8786320" y="6309006"/>
            <a:ext cx="3405680" cy="523220"/>
          </a:xfrm>
          <a:prstGeom prst="rect">
            <a:avLst/>
          </a:prstGeom>
          <a:noFill/>
        </p:spPr>
        <p:txBody>
          <a:bodyPr wrap="square" rtlCol="0">
            <a:spAutoFit/>
          </a:bodyPr>
          <a:lstStyle/>
          <a:p>
            <a:pPr algn="r"/>
            <a:r>
              <a:rPr lang="en-US" sz="1400" dirty="0">
                <a:solidFill>
                  <a:schemeClr val="bg1">
                    <a:lumMod val="75000"/>
                  </a:schemeClr>
                </a:solidFill>
              </a:rPr>
              <a:t>Wind Farm Regulations 2021 </a:t>
            </a:r>
          </a:p>
          <a:p>
            <a:pPr algn="r"/>
            <a:r>
              <a:rPr lang="en-US" sz="1400" dirty="0">
                <a:solidFill>
                  <a:schemeClr val="bg1">
                    <a:lumMod val="75000"/>
                  </a:schemeClr>
                </a:solidFill>
              </a:rPr>
              <a:t>Public Hearing Presentation</a:t>
            </a:r>
          </a:p>
        </p:txBody>
      </p:sp>
      <p:pic>
        <p:nvPicPr>
          <p:cNvPr id="6" name="Picture 2" descr="Home - Boone Impact Group">
            <a:extLst>
              <a:ext uri="{FF2B5EF4-FFF2-40B4-BE49-F238E27FC236}">
                <a16:creationId xmlns:a16="http://schemas.microsoft.com/office/drawing/2014/main" id="{F2790FEC-EDF7-45FF-A65C-2BBF33F2D06F}"/>
              </a:ext>
            </a:extLst>
          </p:cNvPr>
          <p:cNvPicPr>
            <a:picLocks noChangeAspect="1" noChangeArrowheads="1"/>
          </p:cNvPicPr>
          <p:nvPr/>
        </p:nvPicPr>
        <p:blipFill>
          <a:blip r:embed="rId2">
            <a:clrChange>
              <a:clrFrom>
                <a:srgbClr val="FFFFFF"/>
              </a:clrFrom>
              <a:clrTo>
                <a:srgbClr val="FFFFFF">
                  <a:alpha val="0"/>
                </a:srgbClr>
              </a:clrTo>
            </a:clrChange>
            <a:alphaModFix amt="50000"/>
            <a:extLst>
              <a:ext uri="{28A0092B-C50C-407E-A947-70E740481C1C}">
                <a14:useLocalDpi xmlns:a14="http://schemas.microsoft.com/office/drawing/2010/main" val="0"/>
              </a:ext>
            </a:extLst>
          </a:blip>
          <a:srcRect/>
          <a:stretch>
            <a:fillRect/>
          </a:stretch>
        </p:blipFill>
        <p:spPr bwMode="auto">
          <a:xfrm>
            <a:off x="176693" y="141347"/>
            <a:ext cx="804819" cy="795533"/>
          </a:xfrm>
          <a:prstGeom prst="rect">
            <a:avLst/>
          </a:prstGeom>
          <a:noFill/>
          <a:extLst>
            <a:ext uri="{909E8E84-426E-40DD-AFC4-6F175D3DCCD1}">
              <a14:hiddenFill xmlns:a14="http://schemas.microsoft.com/office/drawing/2010/main">
                <a:solidFill>
                  <a:srgbClr val="FFFFFF"/>
                </a:solidFill>
              </a14:hiddenFill>
            </a:ext>
          </a:extLst>
        </p:spPr>
      </p:pic>
      <p:sp>
        <p:nvSpPr>
          <p:cNvPr id="11" name="Subtitle 4">
            <a:extLst>
              <a:ext uri="{FF2B5EF4-FFF2-40B4-BE49-F238E27FC236}">
                <a16:creationId xmlns:a16="http://schemas.microsoft.com/office/drawing/2014/main" id="{3AEA8269-6606-4921-896E-4E5F1EA671B5}"/>
              </a:ext>
            </a:extLst>
          </p:cNvPr>
          <p:cNvSpPr>
            <a:spLocks noGrp="1"/>
          </p:cNvSpPr>
          <p:nvPr>
            <p:ph type="subTitle" idx="1"/>
          </p:nvPr>
        </p:nvSpPr>
        <p:spPr>
          <a:xfrm>
            <a:off x="1351267" y="287384"/>
            <a:ext cx="8286011" cy="649496"/>
          </a:xfrm>
        </p:spPr>
        <p:txBody>
          <a:bodyPr/>
          <a:lstStyle/>
          <a:p>
            <a:pPr algn="l"/>
            <a:r>
              <a:rPr lang="en-US" sz="4000" b="1" dirty="0">
                <a:latin typeface="Arial" panose="020B0604020202020204" pitchFamily="34" charset="0"/>
                <a:cs typeface="Arial" panose="020B0604020202020204" pitchFamily="34" charset="0"/>
              </a:rPr>
              <a:t>CUP </a:t>
            </a:r>
            <a:r>
              <a:rPr lang="en-US" dirty="0">
                <a:latin typeface="Arial" panose="020B0604020202020204" pitchFamily="34" charset="0"/>
                <a:cs typeface="Arial" panose="020B0604020202020204" pitchFamily="34" charset="0"/>
              </a:rPr>
              <a:t>(Conditional Use Permit)</a:t>
            </a:r>
          </a:p>
          <a:p>
            <a:pPr algn="l"/>
            <a:endParaRPr lang="en-US" dirty="0">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642716F5-359A-4A4D-80D0-5C63C3450A1F}"/>
              </a:ext>
            </a:extLst>
          </p:cNvPr>
          <p:cNvSpPr txBox="1"/>
          <p:nvPr/>
        </p:nvSpPr>
        <p:spPr>
          <a:xfrm>
            <a:off x="684980" y="4441586"/>
            <a:ext cx="11298858" cy="1231106"/>
          </a:xfrm>
          <a:prstGeom prst="rect">
            <a:avLst/>
          </a:prstGeom>
          <a:noFill/>
        </p:spPr>
        <p:txBody>
          <a:bodyPr wrap="square" rtlCol="0">
            <a:spAutoFit/>
          </a:bodyPr>
          <a:lstStyle/>
          <a:p>
            <a:pPr>
              <a:spcBef>
                <a:spcPts val="1200"/>
              </a:spcBef>
            </a:pPr>
            <a:r>
              <a:rPr lang="en-US" dirty="0"/>
              <a:t>Every turbine and accessory structure must be covered by a Conditional Use Permit – </a:t>
            </a:r>
          </a:p>
          <a:p>
            <a:pPr marL="568325" indent="288925">
              <a:spcBef>
                <a:spcPts val="1200"/>
              </a:spcBef>
              <a:buFont typeface="Arial" panose="020B0604020202020204" pitchFamily="34" charset="0"/>
              <a:buChar char="•"/>
            </a:pPr>
            <a:r>
              <a:rPr lang="en-US" dirty="0"/>
              <a:t>Applicant must apply for a CUP</a:t>
            </a:r>
          </a:p>
          <a:p>
            <a:pPr marL="568325" indent="288925">
              <a:spcBef>
                <a:spcPts val="1200"/>
              </a:spcBef>
              <a:buFont typeface="Arial" panose="020B0604020202020204" pitchFamily="34" charset="0"/>
              <a:buChar char="•"/>
            </a:pPr>
            <a:r>
              <a:rPr lang="en-US" dirty="0"/>
              <a:t>The CUP application must provide details specific to the structure's location and conditions</a:t>
            </a:r>
          </a:p>
        </p:txBody>
      </p:sp>
      <p:sp>
        <p:nvSpPr>
          <p:cNvPr id="8" name="Rectangle 7">
            <a:extLst>
              <a:ext uri="{FF2B5EF4-FFF2-40B4-BE49-F238E27FC236}">
                <a16:creationId xmlns:a16="http://schemas.microsoft.com/office/drawing/2014/main" id="{D00F0F34-4C87-4072-BF1D-C2B9B488E882}"/>
              </a:ext>
            </a:extLst>
          </p:cNvPr>
          <p:cNvSpPr/>
          <p:nvPr/>
        </p:nvSpPr>
        <p:spPr>
          <a:xfrm>
            <a:off x="7145472" y="2460509"/>
            <a:ext cx="899703" cy="899703"/>
          </a:xfrm>
          <a:prstGeom prst="rect">
            <a:avLst/>
          </a:prstGeom>
          <a:solidFill>
            <a:srgbClr val="F6C5B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2DEEA7D-264F-41DC-AB89-3005FB4A5FD6}"/>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189614" y="1976033"/>
            <a:ext cx="1784592" cy="1784592"/>
          </a:xfrm>
          <a:prstGeom prst="rect">
            <a:avLst/>
          </a:prstGeom>
        </p:spPr>
      </p:pic>
      <p:sp>
        <p:nvSpPr>
          <p:cNvPr id="2" name="TextBox 1">
            <a:extLst>
              <a:ext uri="{FF2B5EF4-FFF2-40B4-BE49-F238E27FC236}">
                <a16:creationId xmlns:a16="http://schemas.microsoft.com/office/drawing/2014/main" id="{F8C39508-EA5A-4B4A-93AE-6B7F548ED8BC}"/>
              </a:ext>
            </a:extLst>
          </p:cNvPr>
          <p:cNvSpPr txBox="1"/>
          <p:nvPr/>
        </p:nvSpPr>
        <p:spPr>
          <a:xfrm>
            <a:off x="2639174" y="1898833"/>
            <a:ext cx="2255202" cy="1938992"/>
          </a:xfrm>
          <a:prstGeom prst="rect">
            <a:avLst/>
          </a:prstGeom>
          <a:noFill/>
        </p:spPr>
        <p:txBody>
          <a:bodyPr wrap="square" rtlCol="0">
            <a:spAutoFit/>
          </a:bodyPr>
          <a:lstStyle/>
          <a:p>
            <a:pPr algn="ctr"/>
            <a:r>
              <a:rPr lang="en-US" sz="4000" dirty="0"/>
              <a:t>WECS-C Wind Turbine</a:t>
            </a:r>
            <a:endParaRPr lang="en-US" sz="2800" dirty="0"/>
          </a:p>
        </p:txBody>
      </p:sp>
      <p:sp>
        <p:nvSpPr>
          <p:cNvPr id="16" name="TextBox 15">
            <a:extLst>
              <a:ext uri="{FF2B5EF4-FFF2-40B4-BE49-F238E27FC236}">
                <a16:creationId xmlns:a16="http://schemas.microsoft.com/office/drawing/2014/main" id="{CC15A5F3-A943-44B9-8614-D918D78C10FE}"/>
              </a:ext>
            </a:extLst>
          </p:cNvPr>
          <p:cNvSpPr txBox="1"/>
          <p:nvPr/>
        </p:nvSpPr>
        <p:spPr>
          <a:xfrm>
            <a:off x="8382012" y="2479473"/>
            <a:ext cx="2111505" cy="707886"/>
          </a:xfrm>
          <a:prstGeom prst="rect">
            <a:avLst/>
          </a:prstGeom>
          <a:noFill/>
        </p:spPr>
        <p:txBody>
          <a:bodyPr wrap="square" rtlCol="0">
            <a:spAutoFit/>
          </a:bodyPr>
          <a:lstStyle/>
          <a:p>
            <a:r>
              <a:rPr lang="en-US" sz="4000" dirty="0"/>
              <a:t>CUP</a:t>
            </a:r>
          </a:p>
        </p:txBody>
      </p:sp>
      <p:grpSp>
        <p:nvGrpSpPr>
          <p:cNvPr id="4" name="Group 3">
            <a:extLst>
              <a:ext uri="{FF2B5EF4-FFF2-40B4-BE49-F238E27FC236}">
                <a16:creationId xmlns:a16="http://schemas.microsoft.com/office/drawing/2014/main" id="{AFD32875-E2EB-456C-9B39-252647524AB5}"/>
              </a:ext>
            </a:extLst>
          </p:cNvPr>
          <p:cNvGrpSpPr/>
          <p:nvPr/>
        </p:nvGrpSpPr>
        <p:grpSpPr>
          <a:xfrm>
            <a:off x="5545815" y="2681181"/>
            <a:ext cx="656063" cy="374296"/>
            <a:chOff x="5013217" y="2117558"/>
            <a:chExt cx="656063" cy="374296"/>
          </a:xfrm>
        </p:grpSpPr>
        <p:sp>
          <p:nvSpPr>
            <p:cNvPr id="3" name="Rectangle 2">
              <a:extLst>
                <a:ext uri="{FF2B5EF4-FFF2-40B4-BE49-F238E27FC236}">
                  <a16:creationId xmlns:a16="http://schemas.microsoft.com/office/drawing/2014/main" id="{BD8BF2F1-2FE0-4B77-A0DA-76D4D2BFAE0C}"/>
                </a:ext>
              </a:extLst>
            </p:cNvPr>
            <p:cNvSpPr/>
            <p:nvPr/>
          </p:nvSpPr>
          <p:spPr>
            <a:xfrm>
              <a:off x="5014762" y="2117558"/>
              <a:ext cx="654518" cy="13475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86A9675-9300-4EDC-A922-242645A39BDB}"/>
                </a:ext>
              </a:extLst>
            </p:cNvPr>
            <p:cNvSpPr/>
            <p:nvPr/>
          </p:nvSpPr>
          <p:spPr>
            <a:xfrm>
              <a:off x="5013217" y="2357100"/>
              <a:ext cx="654518" cy="13475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4445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58548BB-9E3E-47AB-B03E-4F4AB3654E3B}"/>
              </a:ext>
            </a:extLst>
          </p:cNvPr>
          <p:cNvSpPr txBox="1"/>
          <p:nvPr/>
        </p:nvSpPr>
        <p:spPr>
          <a:xfrm>
            <a:off x="8786320" y="6309006"/>
            <a:ext cx="3405680" cy="523220"/>
          </a:xfrm>
          <a:prstGeom prst="rect">
            <a:avLst/>
          </a:prstGeom>
          <a:noFill/>
        </p:spPr>
        <p:txBody>
          <a:bodyPr wrap="square" rtlCol="0">
            <a:spAutoFit/>
          </a:bodyPr>
          <a:lstStyle/>
          <a:p>
            <a:pPr algn="r"/>
            <a:r>
              <a:rPr lang="en-US" sz="1400" dirty="0">
                <a:solidFill>
                  <a:schemeClr val="bg1">
                    <a:lumMod val="75000"/>
                  </a:schemeClr>
                </a:solidFill>
              </a:rPr>
              <a:t>Wind Farm Regulations 2021 </a:t>
            </a:r>
          </a:p>
          <a:p>
            <a:pPr algn="r"/>
            <a:r>
              <a:rPr lang="en-US" sz="1400" dirty="0">
                <a:solidFill>
                  <a:schemeClr val="bg1">
                    <a:lumMod val="75000"/>
                  </a:schemeClr>
                </a:solidFill>
              </a:rPr>
              <a:t>Public Hearing Presentation</a:t>
            </a:r>
          </a:p>
        </p:txBody>
      </p:sp>
      <p:pic>
        <p:nvPicPr>
          <p:cNvPr id="6" name="Picture 2" descr="Home - Boone Impact Group">
            <a:extLst>
              <a:ext uri="{FF2B5EF4-FFF2-40B4-BE49-F238E27FC236}">
                <a16:creationId xmlns:a16="http://schemas.microsoft.com/office/drawing/2014/main" id="{F2790FEC-EDF7-45FF-A65C-2BBF33F2D06F}"/>
              </a:ext>
            </a:extLst>
          </p:cNvPr>
          <p:cNvPicPr>
            <a:picLocks noChangeAspect="1" noChangeArrowheads="1"/>
          </p:cNvPicPr>
          <p:nvPr/>
        </p:nvPicPr>
        <p:blipFill>
          <a:blip r:embed="rId2">
            <a:clrChange>
              <a:clrFrom>
                <a:srgbClr val="FFFFFF"/>
              </a:clrFrom>
              <a:clrTo>
                <a:srgbClr val="FFFFFF">
                  <a:alpha val="0"/>
                </a:srgbClr>
              </a:clrTo>
            </a:clrChange>
            <a:alphaModFix amt="50000"/>
            <a:extLst>
              <a:ext uri="{28A0092B-C50C-407E-A947-70E740481C1C}">
                <a14:useLocalDpi xmlns:a14="http://schemas.microsoft.com/office/drawing/2010/main" val="0"/>
              </a:ext>
            </a:extLst>
          </a:blip>
          <a:srcRect/>
          <a:stretch>
            <a:fillRect/>
          </a:stretch>
        </p:blipFill>
        <p:spPr bwMode="auto">
          <a:xfrm>
            <a:off x="176693" y="141347"/>
            <a:ext cx="804819" cy="795533"/>
          </a:xfrm>
          <a:prstGeom prst="rect">
            <a:avLst/>
          </a:prstGeom>
          <a:noFill/>
          <a:extLst>
            <a:ext uri="{909E8E84-426E-40DD-AFC4-6F175D3DCCD1}">
              <a14:hiddenFill xmlns:a14="http://schemas.microsoft.com/office/drawing/2010/main">
                <a:solidFill>
                  <a:srgbClr val="FFFFFF"/>
                </a:solidFill>
              </a14:hiddenFill>
            </a:ext>
          </a:extLst>
        </p:spPr>
      </p:pic>
      <p:sp>
        <p:nvSpPr>
          <p:cNvPr id="11" name="Subtitle 4">
            <a:extLst>
              <a:ext uri="{FF2B5EF4-FFF2-40B4-BE49-F238E27FC236}">
                <a16:creationId xmlns:a16="http://schemas.microsoft.com/office/drawing/2014/main" id="{3AEA8269-6606-4921-896E-4E5F1EA671B5}"/>
              </a:ext>
            </a:extLst>
          </p:cNvPr>
          <p:cNvSpPr>
            <a:spLocks noGrp="1"/>
          </p:cNvSpPr>
          <p:nvPr>
            <p:ph type="subTitle" idx="1"/>
          </p:nvPr>
        </p:nvSpPr>
        <p:spPr>
          <a:xfrm>
            <a:off x="1351267" y="287384"/>
            <a:ext cx="8286011" cy="649496"/>
          </a:xfrm>
        </p:spPr>
        <p:txBody>
          <a:bodyPr/>
          <a:lstStyle/>
          <a:p>
            <a:pPr algn="l"/>
            <a:r>
              <a:rPr lang="en-US" sz="4000" b="1" dirty="0">
                <a:latin typeface="Arial" panose="020B0604020202020204" pitchFamily="34" charset="0"/>
                <a:cs typeface="Arial" panose="020B0604020202020204" pitchFamily="34" charset="0"/>
              </a:rPr>
              <a:t>CUP </a:t>
            </a:r>
            <a:r>
              <a:rPr lang="en-US" dirty="0">
                <a:latin typeface="Arial" panose="020B0604020202020204" pitchFamily="34" charset="0"/>
                <a:cs typeface="Arial" panose="020B0604020202020204" pitchFamily="34" charset="0"/>
              </a:rPr>
              <a:t>(Conditional Use Permit)</a:t>
            </a:r>
          </a:p>
          <a:p>
            <a:pPr algn="l"/>
            <a:endParaRPr lang="en-US"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CD362D2E-8A65-4AC9-BFDB-E4A535484004}"/>
              </a:ext>
            </a:extLst>
          </p:cNvPr>
          <p:cNvSpPr txBox="1"/>
          <p:nvPr/>
        </p:nvSpPr>
        <p:spPr>
          <a:xfrm>
            <a:off x="579101" y="1783829"/>
            <a:ext cx="10595830" cy="677108"/>
          </a:xfrm>
          <a:prstGeom prst="rect">
            <a:avLst/>
          </a:prstGeom>
          <a:noFill/>
        </p:spPr>
        <p:txBody>
          <a:bodyPr wrap="square" rtlCol="0">
            <a:spAutoFit/>
          </a:bodyPr>
          <a:lstStyle/>
          <a:p>
            <a:r>
              <a:rPr lang="en-US" dirty="0"/>
              <a:t>The applicant would need to provide a wide variety of documentation </a:t>
            </a:r>
            <a:r>
              <a:rPr lang="en-US" sz="2000" b="1" dirty="0"/>
              <a:t>in addition to </a:t>
            </a:r>
            <a:r>
              <a:rPr lang="en-US" dirty="0"/>
              <a:t>the application from the </a:t>
            </a:r>
            <a:r>
              <a:rPr lang="en-US" i="1" dirty="0"/>
              <a:t>corresponding</a:t>
            </a:r>
            <a:r>
              <a:rPr lang="en-US" dirty="0"/>
              <a:t> WECOD for each CUP</a:t>
            </a:r>
          </a:p>
        </p:txBody>
      </p:sp>
      <p:sp>
        <p:nvSpPr>
          <p:cNvPr id="8" name="TextBox 7">
            <a:extLst>
              <a:ext uri="{FF2B5EF4-FFF2-40B4-BE49-F238E27FC236}">
                <a16:creationId xmlns:a16="http://schemas.microsoft.com/office/drawing/2014/main" id="{AD596F3F-4E36-4F47-A4C1-655CDCD002AA}"/>
              </a:ext>
            </a:extLst>
          </p:cNvPr>
          <p:cNvSpPr txBox="1"/>
          <p:nvPr/>
        </p:nvSpPr>
        <p:spPr>
          <a:xfrm>
            <a:off x="3904591" y="3490206"/>
            <a:ext cx="8015422" cy="2092881"/>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US" dirty="0"/>
              <a:t>Project Owner Information</a:t>
            </a:r>
          </a:p>
          <a:p>
            <a:pPr marL="285750" indent="-285750">
              <a:spcBef>
                <a:spcPts val="1200"/>
              </a:spcBef>
              <a:buFont typeface="Arial" panose="020B0604020202020204" pitchFamily="34" charset="0"/>
              <a:buChar char="•"/>
            </a:pPr>
            <a:r>
              <a:rPr lang="en-US" dirty="0"/>
              <a:t>A detailed Site Plan </a:t>
            </a:r>
          </a:p>
          <a:p>
            <a:pPr marL="285750" indent="-285750">
              <a:spcBef>
                <a:spcPts val="1200"/>
              </a:spcBef>
              <a:buFont typeface="Arial" panose="020B0604020202020204" pitchFamily="34" charset="0"/>
              <a:buChar char="•"/>
            </a:pPr>
            <a:r>
              <a:rPr lang="en-US" dirty="0"/>
              <a:t>Environmental Assessment </a:t>
            </a:r>
          </a:p>
          <a:p>
            <a:pPr marL="285750" indent="-285750">
              <a:spcBef>
                <a:spcPts val="1200"/>
              </a:spcBef>
              <a:buFont typeface="Arial" panose="020B0604020202020204" pitchFamily="34" charset="0"/>
              <a:buChar char="•"/>
            </a:pPr>
            <a:r>
              <a:rPr lang="en-US" dirty="0"/>
              <a:t>Detail Description of Turbine(s) including size, height, rotor material, etc.</a:t>
            </a:r>
          </a:p>
          <a:p>
            <a:pPr marL="285750" indent="-285750">
              <a:spcBef>
                <a:spcPts val="1200"/>
              </a:spcBef>
              <a:buFont typeface="Arial" panose="020B0604020202020204" pitchFamily="34" charset="0"/>
              <a:buChar char="•"/>
            </a:pPr>
            <a:r>
              <a:rPr lang="en-US" dirty="0"/>
              <a:t>A plan for the physical security of the site </a:t>
            </a:r>
          </a:p>
        </p:txBody>
      </p:sp>
      <p:sp>
        <p:nvSpPr>
          <p:cNvPr id="10" name="TextBox 9">
            <a:extLst>
              <a:ext uri="{FF2B5EF4-FFF2-40B4-BE49-F238E27FC236}">
                <a16:creationId xmlns:a16="http://schemas.microsoft.com/office/drawing/2014/main" id="{36094096-BAD7-4735-9C8E-EFED5BBEA982}"/>
              </a:ext>
            </a:extLst>
          </p:cNvPr>
          <p:cNvSpPr txBox="1"/>
          <p:nvPr/>
        </p:nvSpPr>
        <p:spPr>
          <a:xfrm>
            <a:off x="1994016" y="2940150"/>
            <a:ext cx="3405069" cy="369332"/>
          </a:xfrm>
          <a:prstGeom prst="rect">
            <a:avLst/>
          </a:prstGeom>
          <a:noFill/>
        </p:spPr>
        <p:txBody>
          <a:bodyPr wrap="square" rtlCol="0">
            <a:spAutoFit/>
          </a:bodyPr>
          <a:lstStyle/>
          <a:p>
            <a:r>
              <a:rPr lang="en-US" dirty="0"/>
              <a:t>including, but not limited to: </a:t>
            </a:r>
          </a:p>
        </p:txBody>
      </p:sp>
      <p:sp>
        <p:nvSpPr>
          <p:cNvPr id="12" name="Rectangle 11">
            <a:extLst>
              <a:ext uri="{FF2B5EF4-FFF2-40B4-BE49-F238E27FC236}">
                <a16:creationId xmlns:a16="http://schemas.microsoft.com/office/drawing/2014/main" id="{177019E4-A81F-4D9B-8857-8951FC8A284E}"/>
              </a:ext>
            </a:extLst>
          </p:cNvPr>
          <p:cNvSpPr/>
          <p:nvPr/>
        </p:nvSpPr>
        <p:spPr>
          <a:xfrm>
            <a:off x="880987" y="4520380"/>
            <a:ext cx="899703" cy="899703"/>
          </a:xfrm>
          <a:prstGeom prst="rect">
            <a:avLst/>
          </a:prstGeom>
          <a:solidFill>
            <a:srgbClr val="F6C5B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AF86AB0E-8FA6-4BAB-BD12-9050053E8CCB}"/>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9102" y="3500400"/>
            <a:ext cx="1554293" cy="1554293"/>
          </a:xfrm>
          <a:prstGeom prst="rect">
            <a:avLst/>
          </a:prstGeom>
        </p:spPr>
      </p:pic>
      <p:sp>
        <p:nvSpPr>
          <p:cNvPr id="2" name="Rectangle 1">
            <a:extLst>
              <a:ext uri="{FF2B5EF4-FFF2-40B4-BE49-F238E27FC236}">
                <a16:creationId xmlns:a16="http://schemas.microsoft.com/office/drawing/2014/main" id="{C090BE3D-4E8C-4FC1-9829-ACA8C15B7146}"/>
              </a:ext>
            </a:extLst>
          </p:cNvPr>
          <p:cNvSpPr/>
          <p:nvPr/>
        </p:nvSpPr>
        <p:spPr>
          <a:xfrm>
            <a:off x="7632831" y="2127183"/>
            <a:ext cx="1674796" cy="4571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93951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58548BB-9E3E-47AB-B03E-4F4AB3654E3B}"/>
              </a:ext>
            </a:extLst>
          </p:cNvPr>
          <p:cNvSpPr txBox="1"/>
          <p:nvPr/>
        </p:nvSpPr>
        <p:spPr>
          <a:xfrm>
            <a:off x="8786320" y="6309006"/>
            <a:ext cx="3405680" cy="523220"/>
          </a:xfrm>
          <a:prstGeom prst="rect">
            <a:avLst/>
          </a:prstGeom>
          <a:noFill/>
        </p:spPr>
        <p:txBody>
          <a:bodyPr wrap="square" rtlCol="0">
            <a:spAutoFit/>
          </a:bodyPr>
          <a:lstStyle/>
          <a:p>
            <a:pPr algn="r"/>
            <a:r>
              <a:rPr lang="en-US" sz="1400" dirty="0">
                <a:solidFill>
                  <a:schemeClr val="bg1">
                    <a:lumMod val="75000"/>
                  </a:schemeClr>
                </a:solidFill>
              </a:rPr>
              <a:t>Wind Farm Regulations 2021 </a:t>
            </a:r>
          </a:p>
          <a:p>
            <a:pPr algn="r"/>
            <a:r>
              <a:rPr lang="en-US" sz="1400" dirty="0">
                <a:solidFill>
                  <a:schemeClr val="bg1">
                    <a:lumMod val="75000"/>
                  </a:schemeClr>
                </a:solidFill>
              </a:rPr>
              <a:t>Public Hearing Presentation</a:t>
            </a:r>
          </a:p>
        </p:txBody>
      </p:sp>
      <p:pic>
        <p:nvPicPr>
          <p:cNvPr id="6" name="Picture 2" descr="Home - Boone Impact Group">
            <a:extLst>
              <a:ext uri="{FF2B5EF4-FFF2-40B4-BE49-F238E27FC236}">
                <a16:creationId xmlns:a16="http://schemas.microsoft.com/office/drawing/2014/main" id="{F2790FEC-EDF7-45FF-A65C-2BBF33F2D06F}"/>
              </a:ext>
            </a:extLst>
          </p:cNvPr>
          <p:cNvPicPr>
            <a:picLocks noChangeAspect="1" noChangeArrowheads="1"/>
          </p:cNvPicPr>
          <p:nvPr/>
        </p:nvPicPr>
        <p:blipFill>
          <a:blip r:embed="rId2">
            <a:clrChange>
              <a:clrFrom>
                <a:srgbClr val="FFFFFF"/>
              </a:clrFrom>
              <a:clrTo>
                <a:srgbClr val="FFFFFF">
                  <a:alpha val="0"/>
                </a:srgbClr>
              </a:clrTo>
            </a:clrChange>
            <a:alphaModFix amt="50000"/>
            <a:extLst>
              <a:ext uri="{28A0092B-C50C-407E-A947-70E740481C1C}">
                <a14:useLocalDpi xmlns:a14="http://schemas.microsoft.com/office/drawing/2010/main" val="0"/>
              </a:ext>
            </a:extLst>
          </a:blip>
          <a:srcRect/>
          <a:stretch>
            <a:fillRect/>
          </a:stretch>
        </p:blipFill>
        <p:spPr bwMode="auto">
          <a:xfrm>
            <a:off x="176693" y="141347"/>
            <a:ext cx="804819" cy="795533"/>
          </a:xfrm>
          <a:prstGeom prst="rect">
            <a:avLst/>
          </a:prstGeom>
          <a:noFill/>
          <a:extLst>
            <a:ext uri="{909E8E84-426E-40DD-AFC4-6F175D3DCCD1}">
              <a14:hiddenFill xmlns:a14="http://schemas.microsoft.com/office/drawing/2010/main">
                <a:solidFill>
                  <a:srgbClr val="FFFFFF"/>
                </a:solidFill>
              </a14:hiddenFill>
            </a:ext>
          </a:extLst>
        </p:spPr>
      </p:pic>
      <p:sp>
        <p:nvSpPr>
          <p:cNvPr id="11" name="Subtitle 4">
            <a:extLst>
              <a:ext uri="{FF2B5EF4-FFF2-40B4-BE49-F238E27FC236}">
                <a16:creationId xmlns:a16="http://schemas.microsoft.com/office/drawing/2014/main" id="{3AEA8269-6606-4921-896E-4E5F1EA671B5}"/>
              </a:ext>
            </a:extLst>
          </p:cNvPr>
          <p:cNvSpPr>
            <a:spLocks noGrp="1"/>
          </p:cNvSpPr>
          <p:nvPr>
            <p:ph type="subTitle" idx="1"/>
          </p:nvPr>
        </p:nvSpPr>
        <p:spPr>
          <a:xfrm>
            <a:off x="1351267" y="287384"/>
            <a:ext cx="8286011" cy="649496"/>
          </a:xfrm>
        </p:spPr>
        <p:txBody>
          <a:bodyPr/>
          <a:lstStyle/>
          <a:p>
            <a:pPr algn="l"/>
            <a:r>
              <a:rPr lang="en-US" sz="4000" b="1" dirty="0">
                <a:latin typeface="Arial" panose="020B0604020202020204" pitchFamily="34" charset="0"/>
                <a:cs typeface="Arial" panose="020B0604020202020204" pitchFamily="34" charset="0"/>
              </a:rPr>
              <a:t>CUP </a:t>
            </a:r>
            <a:r>
              <a:rPr lang="en-US" dirty="0">
                <a:latin typeface="Arial" panose="020B0604020202020204" pitchFamily="34" charset="0"/>
                <a:cs typeface="Arial" panose="020B0604020202020204" pitchFamily="34" charset="0"/>
              </a:rPr>
              <a:t>(Conditional Use Permit)</a:t>
            </a:r>
          </a:p>
          <a:p>
            <a:pPr algn="l"/>
            <a:endParaRPr lang="en-US"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6F00DDDB-2F4E-4C7B-AA77-E76E8C93E80C}"/>
              </a:ext>
            </a:extLst>
          </p:cNvPr>
          <p:cNvSpPr txBox="1"/>
          <p:nvPr/>
        </p:nvSpPr>
        <p:spPr>
          <a:xfrm>
            <a:off x="453953" y="2645786"/>
            <a:ext cx="2643509" cy="461665"/>
          </a:xfrm>
          <a:prstGeom prst="rect">
            <a:avLst/>
          </a:prstGeom>
          <a:noFill/>
        </p:spPr>
        <p:txBody>
          <a:bodyPr wrap="square" rtlCol="0">
            <a:spAutoFit/>
          </a:bodyPr>
          <a:lstStyle/>
          <a:p>
            <a:r>
              <a:rPr lang="en-US" sz="2400" b="1" dirty="0"/>
              <a:t>Conditions</a:t>
            </a:r>
            <a:endParaRPr lang="en-US" sz="2000" dirty="0"/>
          </a:p>
        </p:txBody>
      </p:sp>
      <p:sp>
        <p:nvSpPr>
          <p:cNvPr id="10" name="TextBox 9">
            <a:extLst>
              <a:ext uri="{FF2B5EF4-FFF2-40B4-BE49-F238E27FC236}">
                <a16:creationId xmlns:a16="http://schemas.microsoft.com/office/drawing/2014/main" id="{A5216871-32D1-4BDF-A568-DD77FFCFD5DE}"/>
              </a:ext>
            </a:extLst>
          </p:cNvPr>
          <p:cNvSpPr txBox="1"/>
          <p:nvPr/>
        </p:nvSpPr>
        <p:spPr>
          <a:xfrm>
            <a:off x="3934046" y="3308093"/>
            <a:ext cx="8053479" cy="1985159"/>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US" dirty="0"/>
              <a:t>Limitation on future subdividing of land</a:t>
            </a:r>
          </a:p>
          <a:p>
            <a:pPr marL="285750" indent="-285750">
              <a:lnSpc>
                <a:spcPct val="200000"/>
              </a:lnSpc>
              <a:buFont typeface="Arial" panose="020B0604020202020204" pitchFamily="34" charset="0"/>
              <a:buChar char="•"/>
            </a:pPr>
            <a:r>
              <a:rPr lang="en-US" dirty="0"/>
              <a:t>Must enter a transportation mitigation agreement with County Commission</a:t>
            </a:r>
          </a:p>
          <a:p>
            <a:pPr marL="285750" indent="-285750">
              <a:spcBef>
                <a:spcPts val="1800"/>
              </a:spcBef>
              <a:buFont typeface="Arial" panose="020B0604020202020204" pitchFamily="34" charset="0"/>
              <a:buChar char="•"/>
            </a:pPr>
            <a:r>
              <a:rPr lang="en-US" dirty="0"/>
              <a:t>Continually comply with U.S. Fish and Wildlife Service Land 	Based Wind Energy Guidelines</a:t>
            </a:r>
          </a:p>
        </p:txBody>
      </p:sp>
      <p:sp>
        <p:nvSpPr>
          <p:cNvPr id="14" name="TextBox 13">
            <a:extLst>
              <a:ext uri="{FF2B5EF4-FFF2-40B4-BE49-F238E27FC236}">
                <a16:creationId xmlns:a16="http://schemas.microsoft.com/office/drawing/2014/main" id="{DB4F6D06-29B9-416B-B480-D7F8FABEBE80}"/>
              </a:ext>
            </a:extLst>
          </p:cNvPr>
          <p:cNvSpPr txBox="1"/>
          <p:nvPr/>
        </p:nvSpPr>
        <p:spPr>
          <a:xfrm>
            <a:off x="574120" y="1667056"/>
            <a:ext cx="10408408" cy="677108"/>
          </a:xfrm>
          <a:prstGeom prst="rect">
            <a:avLst/>
          </a:prstGeom>
          <a:noFill/>
        </p:spPr>
        <p:txBody>
          <a:bodyPr wrap="square" rtlCol="0">
            <a:spAutoFit/>
          </a:bodyPr>
          <a:lstStyle/>
          <a:p>
            <a:r>
              <a:rPr lang="en-US" dirty="0"/>
              <a:t>The WECS-C CUP must comply with Section 15 within the Zoning Regulations </a:t>
            </a:r>
            <a:r>
              <a:rPr lang="en-US" sz="2000" b="1" dirty="0"/>
              <a:t>in addition to </a:t>
            </a:r>
            <a:r>
              <a:rPr lang="en-US" dirty="0"/>
              <a:t>the criteria laid out within these regulations. </a:t>
            </a:r>
          </a:p>
        </p:txBody>
      </p:sp>
      <p:grpSp>
        <p:nvGrpSpPr>
          <p:cNvPr id="3" name="Group 2">
            <a:extLst>
              <a:ext uri="{FF2B5EF4-FFF2-40B4-BE49-F238E27FC236}">
                <a16:creationId xmlns:a16="http://schemas.microsoft.com/office/drawing/2014/main" id="{2FE0FF9D-7AAC-4550-A26C-27753A41C8A3}"/>
              </a:ext>
            </a:extLst>
          </p:cNvPr>
          <p:cNvGrpSpPr/>
          <p:nvPr/>
        </p:nvGrpSpPr>
        <p:grpSpPr>
          <a:xfrm>
            <a:off x="574120" y="3617441"/>
            <a:ext cx="1554293" cy="1919683"/>
            <a:chOff x="8370304" y="3596652"/>
            <a:chExt cx="1554293" cy="1919683"/>
          </a:xfrm>
        </p:grpSpPr>
        <p:sp>
          <p:nvSpPr>
            <p:cNvPr id="16" name="Rectangle 15">
              <a:extLst>
                <a:ext uri="{FF2B5EF4-FFF2-40B4-BE49-F238E27FC236}">
                  <a16:creationId xmlns:a16="http://schemas.microsoft.com/office/drawing/2014/main" id="{57FC1B0E-2BD1-457D-9514-327F19066475}"/>
                </a:ext>
              </a:extLst>
            </p:cNvPr>
            <p:cNvSpPr/>
            <p:nvPr/>
          </p:nvSpPr>
          <p:spPr>
            <a:xfrm>
              <a:off x="8672189" y="4616632"/>
              <a:ext cx="899703" cy="899703"/>
            </a:xfrm>
            <a:prstGeom prst="rect">
              <a:avLst/>
            </a:prstGeom>
            <a:solidFill>
              <a:srgbClr val="F6C5B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A12FA523-F8C0-431E-BCE2-3CFC7F4725B2}"/>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370304" y="3596652"/>
              <a:ext cx="1554293" cy="1554293"/>
            </a:xfrm>
            <a:prstGeom prst="rect">
              <a:avLst/>
            </a:prstGeom>
          </p:spPr>
        </p:pic>
      </p:grpSp>
      <p:sp>
        <p:nvSpPr>
          <p:cNvPr id="12" name="TextBox 11">
            <a:extLst>
              <a:ext uri="{FF2B5EF4-FFF2-40B4-BE49-F238E27FC236}">
                <a16:creationId xmlns:a16="http://schemas.microsoft.com/office/drawing/2014/main" id="{8429D2CF-D101-4674-94F7-9A6001A61FD0}"/>
              </a:ext>
            </a:extLst>
          </p:cNvPr>
          <p:cNvSpPr txBox="1"/>
          <p:nvPr/>
        </p:nvSpPr>
        <p:spPr>
          <a:xfrm>
            <a:off x="2739757" y="3043563"/>
            <a:ext cx="2924283" cy="369332"/>
          </a:xfrm>
          <a:prstGeom prst="rect">
            <a:avLst/>
          </a:prstGeom>
          <a:noFill/>
        </p:spPr>
        <p:txBody>
          <a:bodyPr wrap="square" rtlCol="0">
            <a:spAutoFit/>
          </a:bodyPr>
          <a:lstStyle/>
          <a:p>
            <a:r>
              <a:rPr lang="en-US" dirty="0"/>
              <a:t>includes, but not limited to: </a:t>
            </a:r>
          </a:p>
        </p:txBody>
      </p:sp>
      <p:sp>
        <p:nvSpPr>
          <p:cNvPr id="13" name="Rectangle 12">
            <a:extLst>
              <a:ext uri="{FF2B5EF4-FFF2-40B4-BE49-F238E27FC236}">
                <a16:creationId xmlns:a16="http://schemas.microsoft.com/office/drawing/2014/main" id="{4C040DE7-3D50-42D6-955B-987DC7B6492B}"/>
              </a:ext>
            </a:extLst>
          </p:cNvPr>
          <p:cNvSpPr/>
          <p:nvPr/>
        </p:nvSpPr>
        <p:spPr>
          <a:xfrm>
            <a:off x="8634780" y="2005610"/>
            <a:ext cx="1674796" cy="4571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19669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9F7B98A5-6E46-47D7-9DA3-8212828C05A1}"/>
              </a:ext>
            </a:extLst>
          </p:cNvPr>
          <p:cNvSpPr txBox="1"/>
          <p:nvPr/>
        </p:nvSpPr>
        <p:spPr>
          <a:xfrm>
            <a:off x="3256356" y="1634727"/>
            <a:ext cx="8377082" cy="1231106"/>
          </a:xfrm>
          <a:prstGeom prst="rect">
            <a:avLst/>
          </a:prstGeom>
          <a:noFill/>
        </p:spPr>
        <p:txBody>
          <a:bodyPr wrap="square" rtlCol="0">
            <a:spAutoFit/>
          </a:bodyPr>
          <a:lstStyle/>
          <a:p>
            <a:pPr>
              <a:spcBef>
                <a:spcPts val="1200"/>
              </a:spcBef>
            </a:pPr>
            <a:r>
              <a:rPr lang="en-US" dirty="0"/>
              <a:t>The County Commission shall have the authority, after a public hearing, to remove the WECOD if it determines that no WECS-C have been constructed in the District within a period of </a:t>
            </a:r>
            <a:r>
              <a:rPr lang="en-US" sz="2000" b="1" dirty="0"/>
              <a:t>ten (10) years </a:t>
            </a:r>
            <a:r>
              <a:rPr lang="en-US" dirty="0"/>
              <a:t>from the date of the County Commission Order that established the WECOD.</a:t>
            </a:r>
          </a:p>
        </p:txBody>
      </p:sp>
      <p:sp>
        <p:nvSpPr>
          <p:cNvPr id="9" name="TextBox 8">
            <a:extLst>
              <a:ext uri="{FF2B5EF4-FFF2-40B4-BE49-F238E27FC236}">
                <a16:creationId xmlns:a16="http://schemas.microsoft.com/office/drawing/2014/main" id="{658548BB-9E3E-47AB-B03E-4F4AB3654E3B}"/>
              </a:ext>
            </a:extLst>
          </p:cNvPr>
          <p:cNvSpPr txBox="1"/>
          <p:nvPr/>
        </p:nvSpPr>
        <p:spPr>
          <a:xfrm>
            <a:off x="8786320" y="6309006"/>
            <a:ext cx="3405680" cy="523220"/>
          </a:xfrm>
          <a:prstGeom prst="rect">
            <a:avLst/>
          </a:prstGeom>
          <a:noFill/>
        </p:spPr>
        <p:txBody>
          <a:bodyPr wrap="square" rtlCol="0">
            <a:spAutoFit/>
          </a:bodyPr>
          <a:lstStyle/>
          <a:p>
            <a:pPr algn="r"/>
            <a:r>
              <a:rPr lang="en-US" sz="1400" dirty="0">
                <a:solidFill>
                  <a:schemeClr val="bg1">
                    <a:lumMod val="75000"/>
                  </a:schemeClr>
                </a:solidFill>
              </a:rPr>
              <a:t>Wind Farm Regulations 2021 </a:t>
            </a:r>
          </a:p>
          <a:p>
            <a:pPr algn="r"/>
            <a:r>
              <a:rPr lang="en-US" sz="1400" dirty="0">
                <a:solidFill>
                  <a:schemeClr val="bg1">
                    <a:lumMod val="75000"/>
                  </a:schemeClr>
                </a:solidFill>
              </a:rPr>
              <a:t>Public Hearing Presentation</a:t>
            </a:r>
          </a:p>
        </p:txBody>
      </p:sp>
      <p:pic>
        <p:nvPicPr>
          <p:cNvPr id="6" name="Picture 2" descr="Home - Boone Impact Group">
            <a:extLst>
              <a:ext uri="{FF2B5EF4-FFF2-40B4-BE49-F238E27FC236}">
                <a16:creationId xmlns:a16="http://schemas.microsoft.com/office/drawing/2014/main" id="{F2790FEC-EDF7-45FF-A65C-2BBF33F2D06F}"/>
              </a:ext>
            </a:extLst>
          </p:cNvPr>
          <p:cNvPicPr>
            <a:picLocks noChangeAspect="1" noChangeArrowheads="1"/>
          </p:cNvPicPr>
          <p:nvPr/>
        </p:nvPicPr>
        <p:blipFill>
          <a:blip r:embed="rId2">
            <a:clrChange>
              <a:clrFrom>
                <a:srgbClr val="FFFFFF"/>
              </a:clrFrom>
              <a:clrTo>
                <a:srgbClr val="FFFFFF">
                  <a:alpha val="0"/>
                </a:srgbClr>
              </a:clrTo>
            </a:clrChange>
            <a:alphaModFix amt="50000"/>
            <a:extLst>
              <a:ext uri="{28A0092B-C50C-407E-A947-70E740481C1C}">
                <a14:useLocalDpi xmlns:a14="http://schemas.microsoft.com/office/drawing/2010/main" val="0"/>
              </a:ext>
            </a:extLst>
          </a:blip>
          <a:srcRect/>
          <a:stretch>
            <a:fillRect/>
          </a:stretch>
        </p:blipFill>
        <p:spPr bwMode="auto">
          <a:xfrm>
            <a:off x="176693" y="141347"/>
            <a:ext cx="804819" cy="795533"/>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F2606765-0C0A-4D20-BB8A-24CFC64ACEE2}"/>
              </a:ext>
            </a:extLst>
          </p:cNvPr>
          <p:cNvSpPr txBox="1"/>
          <p:nvPr/>
        </p:nvSpPr>
        <p:spPr>
          <a:xfrm>
            <a:off x="4127043" y="320461"/>
            <a:ext cx="5647510" cy="584775"/>
          </a:xfrm>
          <a:prstGeom prst="rect">
            <a:avLst/>
          </a:prstGeom>
          <a:noFill/>
        </p:spPr>
        <p:txBody>
          <a:bodyPr wrap="square" rtlCol="0">
            <a:spAutoFit/>
          </a:bodyPr>
          <a:lstStyle/>
          <a:p>
            <a:r>
              <a:rPr lang="en-US" sz="3200" b="1" u="sng" dirty="0"/>
              <a:t>Failure to Perform</a:t>
            </a:r>
          </a:p>
        </p:txBody>
      </p:sp>
      <p:sp>
        <p:nvSpPr>
          <p:cNvPr id="7" name="TextBox 6">
            <a:extLst>
              <a:ext uri="{FF2B5EF4-FFF2-40B4-BE49-F238E27FC236}">
                <a16:creationId xmlns:a16="http://schemas.microsoft.com/office/drawing/2014/main" id="{00C9DE81-1198-4770-AB7D-D217C8E9C802}"/>
              </a:ext>
            </a:extLst>
          </p:cNvPr>
          <p:cNvSpPr txBox="1"/>
          <p:nvPr/>
        </p:nvSpPr>
        <p:spPr>
          <a:xfrm>
            <a:off x="342900" y="5568043"/>
            <a:ext cx="11478986" cy="677108"/>
          </a:xfrm>
          <a:prstGeom prst="rect">
            <a:avLst/>
          </a:prstGeom>
          <a:noFill/>
        </p:spPr>
        <p:txBody>
          <a:bodyPr wrap="square" rtlCol="0">
            <a:spAutoFit/>
          </a:bodyPr>
          <a:lstStyle/>
          <a:p>
            <a:r>
              <a:rPr lang="en-US" dirty="0"/>
              <a:t>If an applicant fails to meet </a:t>
            </a:r>
            <a:r>
              <a:rPr lang="en-US" sz="2000" b="1" dirty="0"/>
              <a:t>any</a:t>
            </a:r>
            <a:r>
              <a:rPr lang="en-US" dirty="0"/>
              <a:t> of the criteria outlined within the regulations, then the application shall fail. Whether or not an application meets all requirements is ultimately the decision of the County Commission.  </a:t>
            </a:r>
          </a:p>
        </p:txBody>
      </p:sp>
      <p:grpSp>
        <p:nvGrpSpPr>
          <p:cNvPr id="3" name="Group 2">
            <a:extLst>
              <a:ext uri="{FF2B5EF4-FFF2-40B4-BE49-F238E27FC236}">
                <a16:creationId xmlns:a16="http://schemas.microsoft.com/office/drawing/2014/main" id="{6EA81AF3-8A1B-4156-AAAF-D26EA07D248E}"/>
              </a:ext>
            </a:extLst>
          </p:cNvPr>
          <p:cNvGrpSpPr/>
          <p:nvPr/>
        </p:nvGrpSpPr>
        <p:grpSpPr>
          <a:xfrm>
            <a:off x="579102" y="3550777"/>
            <a:ext cx="932592" cy="1151830"/>
            <a:chOff x="176693" y="3553728"/>
            <a:chExt cx="1554293" cy="1919683"/>
          </a:xfrm>
        </p:grpSpPr>
        <p:sp>
          <p:nvSpPr>
            <p:cNvPr id="8" name="Rectangle 7">
              <a:extLst>
                <a:ext uri="{FF2B5EF4-FFF2-40B4-BE49-F238E27FC236}">
                  <a16:creationId xmlns:a16="http://schemas.microsoft.com/office/drawing/2014/main" id="{2083CBA0-196F-4514-98C8-1458F04CCD44}"/>
                </a:ext>
              </a:extLst>
            </p:cNvPr>
            <p:cNvSpPr/>
            <p:nvPr/>
          </p:nvSpPr>
          <p:spPr>
            <a:xfrm>
              <a:off x="478578" y="4573708"/>
              <a:ext cx="899703" cy="899703"/>
            </a:xfrm>
            <a:prstGeom prst="rect">
              <a:avLst/>
            </a:prstGeom>
            <a:solidFill>
              <a:srgbClr val="F6C5B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6A1E475-EA94-4BCD-92DB-3C4752749992}"/>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76693" y="3553728"/>
              <a:ext cx="1554293" cy="1554293"/>
            </a:xfrm>
            <a:prstGeom prst="rect">
              <a:avLst/>
            </a:prstGeom>
          </p:spPr>
        </p:pic>
      </p:grpSp>
      <p:grpSp>
        <p:nvGrpSpPr>
          <p:cNvPr id="2" name="Group 1">
            <a:extLst>
              <a:ext uri="{FF2B5EF4-FFF2-40B4-BE49-F238E27FC236}">
                <a16:creationId xmlns:a16="http://schemas.microsoft.com/office/drawing/2014/main" id="{7E421A2B-549B-4A38-B0C2-B4FE7BE12801}"/>
              </a:ext>
            </a:extLst>
          </p:cNvPr>
          <p:cNvGrpSpPr/>
          <p:nvPr/>
        </p:nvGrpSpPr>
        <p:grpSpPr>
          <a:xfrm>
            <a:off x="342900" y="1590328"/>
            <a:ext cx="1352456" cy="1352456"/>
            <a:chOff x="-91953" y="1730789"/>
            <a:chExt cx="2168770" cy="2168770"/>
          </a:xfrm>
        </p:grpSpPr>
        <p:sp>
          <p:nvSpPr>
            <p:cNvPr id="11" name="Rectangle 10">
              <a:extLst>
                <a:ext uri="{FF2B5EF4-FFF2-40B4-BE49-F238E27FC236}">
                  <a16:creationId xmlns:a16="http://schemas.microsoft.com/office/drawing/2014/main" id="{62C95A1E-9459-499C-94ED-199AFC6C0F05}"/>
                </a:ext>
              </a:extLst>
            </p:cNvPr>
            <p:cNvSpPr/>
            <p:nvPr/>
          </p:nvSpPr>
          <p:spPr>
            <a:xfrm>
              <a:off x="-91953" y="1730789"/>
              <a:ext cx="2168770" cy="216877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2CE1837-0347-474B-9F2C-094BCA9527C5}"/>
                </a:ext>
              </a:extLst>
            </p:cNvPr>
            <p:cNvSpPr/>
            <p:nvPr/>
          </p:nvSpPr>
          <p:spPr>
            <a:xfrm>
              <a:off x="253878" y="2076620"/>
              <a:ext cx="1477108" cy="147710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6E04DC0D-973E-4308-886D-4B603DAA575E}"/>
                </a:ext>
              </a:extLst>
            </p:cNvPr>
            <p:cNvSpPr/>
            <p:nvPr/>
          </p:nvSpPr>
          <p:spPr>
            <a:xfrm>
              <a:off x="1302121" y="2500651"/>
              <a:ext cx="45719" cy="45719"/>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B56FB550-F16F-4C7B-98F9-5F2819EFC4C7}"/>
              </a:ext>
            </a:extLst>
          </p:cNvPr>
          <p:cNvSpPr txBox="1"/>
          <p:nvPr/>
        </p:nvSpPr>
        <p:spPr>
          <a:xfrm>
            <a:off x="1793618" y="1988182"/>
            <a:ext cx="1364476" cy="461665"/>
          </a:xfrm>
          <a:prstGeom prst="rect">
            <a:avLst/>
          </a:prstGeom>
          <a:noFill/>
        </p:spPr>
        <p:txBody>
          <a:bodyPr wrap="none" rtlCol="0">
            <a:spAutoFit/>
          </a:bodyPr>
          <a:lstStyle/>
          <a:p>
            <a:r>
              <a:rPr lang="en-US" sz="2400" b="1" dirty="0"/>
              <a:t>WECOD</a:t>
            </a:r>
            <a:endParaRPr lang="en-US" sz="2400" dirty="0"/>
          </a:p>
        </p:txBody>
      </p:sp>
      <p:sp>
        <p:nvSpPr>
          <p:cNvPr id="5" name="TextBox 4">
            <a:extLst>
              <a:ext uri="{FF2B5EF4-FFF2-40B4-BE49-F238E27FC236}">
                <a16:creationId xmlns:a16="http://schemas.microsoft.com/office/drawing/2014/main" id="{6F756CA6-0086-45F3-A7F7-2942D381CA83}"/>
              </a:ext>
            </a:extLst>
          </p:cNvPr>
          <p:cNvSpPr txBox="1"/>
          <p:nvPr/>
        </p:nvSpPr>
        <p:spPr>
          <a:xfrm>
            <a:off x="2037936" y="4088232"/>
            <a:ext cx="835485" cy="738664"/>
          </a:xfrm>
          <a:prstGeom prst="rect">
            <a:avLst/>
          </a:prstGeom>
          <a:noFill/>
        </p:spPr>
        <p:txBody>
          <a:bodyPr wrap="none" rtlCol="0">
            <a:spAutoFit/>
          </a:bodyPr>
          <a:lstStyle/>
          <a:p>
            <a:r>
              <a:rPr lang="en-US" sz="2400" b="1" dirty="0"/>
              <a:t>CUP</a:t>
            </a:r>
          </a:p>
          <a:p>
            <a:endParaRPr lang="en-US" dirty="0"/>
          </a:p>
        </p:txBody>
      </p:sp>
      <p:sp>
        <p:nvSpPr>
          <p:cNvPr id="15" name="Rectangle 14">
            <a:extLst>
              <a:ext uri="{FF2B5EF4-FFF2-40B4-BE49-F238E27FC236}">
                <a16:creationId xmlns:a16="http://schemas.microsoft.com/office/drawing/2014/main" id="{FDBD98DF-5440-4C09-B526-4FABD689CF89}"/>
              </a:ext>
            </a:extLst>
          </p:cNvPr>
          <p:cNvSpPr/>
          <p:nvPr/>
        </p:nvSpPr>
        <p:spPr>
          <a:xfrm>
            <a:off x="3256356" y="3541370"/>
            <a:ext cx="8678969" cy="1384995"/>
          </a:xfrm>
          <a:prstGeom prst="rect">
            <a:avLst/>
          </a:prstGeom>
        </p:spPr>
        <p:txBody>
          <a:bodyPr wrap="square">
            <a:spAutoFit/>
          </a:bodyPr>
          <a:lstStyle/>
          <a:p>
            <a:pPr>
              <a:spcBef>
                <a:spcPts val="1200"/>
              </a:spcBef>
            </a:pPr>
            <a:r>
              <a:rPr lang="en-US" dirty="0"/>
              <a:t>Any approved conditional use permit should be utilized within </a:t>
            </a:r>
            <a:r>
              <a:rPr lang="en-US" sz="2000" b="1" dirty="0"/>
              <a:t>one (1) year </a:t>
            </a:r>
            <a:r>
              <a:rPr lang="en-US" dirty="0"/>
              <a:t>of approval by the County Commission. </a:t>
            </a:r>
          </a:p>
          <a:p>
            <a:pPr>
              <a:spcBef>
                <a:spcPts val="1200"/>
              </a:spcBef>
            </a:pPr>
            <a:r>
              <a:rPr lang="en-US" dirty="0"/>
              <a:t>An invalidated permit can only be renewed by reapplication and approval as outlined within Section 15 of the Zoning Regulations. </a:t>
            </a:r>
          </a:p>
        </p:txBody>
      </p:sp>
    </p:spTree>
    <p:extLst>
      <p:ext uri="{BB962C8B-B14F-4D97-AF65-F5344CB8AC3E}">
        <p14:creationId xmlns:p14="http://schemas.microsoft.com/office/powerpoint/2010/main" val="18020924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9F7B98A5-6E46-47D7-9DA3-8212828C05A1}"/>
              </a:ext>
            </a:extLst>
          </p:cNvPr>
          <p:cNvSpPr txBox="1"/>
          <p:nvPr/>
        </p:nvSpPr>
        <p:spPr>
          <a:xfrm>
            <a:off x="579102" y="1507692"/>
            <a:ext cx="10265325" cy="4001095"/>
          </a:xfrm>
          <a:prstGeom prst="rect">
            <a:avLst/>
          </a:prstGeom>
          <a:noFill/>
        </p:spPr>
        <p:txBody>
          <a:bodyPr wrap="square" rtlCol="0">
            <a:spAutoFit/>
          </a:bodyPr>
          <a:lstStyle/>
          <a:p>
            <a:pPr>
              <a:spcBef>
                <a:spcPts val="1200"/>
              </a:spcBef>
            </a:pPr>
            <a:r>
              <a:rPr lang="en-US" sz="2400" b="1" dirty="0"/>
              <a:t>This information can be found on our website</a:t>
            </a:r>
          </a:p>
          <a:p>
            <a:pPr>
              <a:spcBef>
                <a:spcPts val="1200"/>
              </a:spcBef>
            </a:pPr>
            <a:r>
              <a:rPr lang="en-US" sz="2400" b="1" dirty="0"/>
              <a:t>	</a:t>
            </a:r>
            <a:r>
              <a:rPr lang="en-US" sz="2400" b="1" dirty="0">
                <a:solidFill>
                  <a:schemeClr val="accent1"/>
                </a:solidFill>
              </a:rPr>
              <a:t>www.showmeboone.com/resource-management/WECOD</a:t>
            </a:r>
            <a:endParaRPr lang="en-US" dirty="0">
              <a:solidFill>
                <a:schemeClr val="accent1"/>
              </a:solidFill>
            </a:endParaRPr>
          </a:p>
          <a:p>
            <a:pPr>
              <a:spcBef>
                <a:spcPts val="1200"/>
              </a:spcBef>
            </a:pPr>
            <a:endParaRPr lang="en-US" dirty="0"/>
          </a:p>
          <a:p>
            <a:pPr>
              <a:spcBef>
                <a:spcPts val="1200"/>
              </a:spcBef>
            </a:pPr>
            <a:r>
              <a:rPr lang="en-US" dirty="0"/>
              <a:t>This slideshow will be made available online as well as: </a:t>
            </a:r>
          </a:p>
          <a:p>
            <a:pPr>
              <a:spcBef>
                <a:spcPts val="1200"/>
              </a:spcBef>
            </a:pPr>
            <a:r>
              <a:rPr lang="en-US" dirty="0"/>
              <a:t>	Links to the draft Regulations</a:t>
            </a:r>
          </a:p>
          <a:p>
            <a:pPr>
              <a:spcBef>
                <a:spcPts val="1200"/>
              </a:spcBef>
            </a:pPr>
            <a:r>
              <a:rPr lang="en-US" dirty="0"/>
              <a:t>	Wind Farm Frequently Asked Questions</a:t>
            </a:r>
          </a:p>
          <a:p>
            <a:pPr>
              <a:spcBef>
                <a:spcPts val="1200"/>
              </a:spcBef>
            </a:pPr>
            <a:r>
              <a:rPr lang="en-US" dirty="0"/>
              <a:t>	The email address </a:t>
            </a:r>
            <a:r>
              <a:rPr lang="en-US" dirty="0">
                <a:hlinkClick r:id="rId2"/>
              </a:rPr>
              <a:t>WECOD@BooneCountyMO.org</a:t>
            </a:r>
            <a:endParaRPr lang="en-US" dirty="0"/>
          </a:p>
          <a:p>
            <a:pPr>
              <a:spcBef>
                <a:spcPts val="1200"/>
              </a:spcBef>
            </a:pPr>
            <a:endParaRPr lang="en-US" dirty="0"/>
          </a:p>
          <a:p>
            <a:pPr>
              <a:spcBef>
                <a:spcPts val="1200"/>
              </a:spcBef>
            </a:pPr>
            <a:r>
              <a:rPr lang="en-US" dirty="0"/>
              <a:t>Written comments may be submitted to Resource Management through April 30, 2021</a:t>
            </a:r>
          </a:p>
        </p:txBody>
      </p:sp>
      <p:pic>
        <p:nvPicPr>
          <p:cNvPr id="6" name="Picture 2" descr="Home - Boone Impact Group">
            <a:extLst>
              <a:ext uri="{FF2B5EF4-FFF2-40B4-BE49-F238E27FC236}">
                <a16:creationId xmlns:a16="http://schemas.microsoft.com/office/drawing/2014/main" id="{F2790FEC-EDF7-45FF-A65C-2BBF33F2D06F}"/>
              </a:ext>
            </a:extLst>
          </p:cNvPr>
          <p:cNvPicPr>
            <a:picLocks noChangeAspect="1" noChangeArrowheads="1"/>
          </p:cNvPicPr>
          <p:nvPr/>
        </p:nvPicPr>
        <p:blipFill>
          <a:blip r:embed="rId3">
            <a:clrChange>
              <a:clrFrom>
                <a:srgbClr val="FFFFFF"/>
              </a:clrFrom>
              <a:clrTo>
                <a:srgbClr val="FFFFFF">
                  <a:alpha val="0"/>
                </a:srgbClr>
              </a:clrTo>
            </a:clrChange>
            <a:alphaModFix amt="50000"/>
            <a:extLst>
              <a:ext uri="{28A0092B-C50C-407E-A947-70E740481C1C}">
                <a14:useLocalDpi xmlns:a14="http://schemas.microsoft.com/office/drawing/2010/main" val="0"/>
              </a:ext>
            </a:extLst>
          </a:blip>
          <a:srcRect/>
          <a:stretch>
            <a:fillRect/>
          </a:stretch>
        </p:blipFill>
        <p:spPr bwMode="auto">
          <a:xfrm>
            <a:off x="176693" y="141347"/>
            <a:ext cx="804819" cy="795533"/>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F2606765-0C0A-4D20-BB8A-24CFC64ACEE2}"/>
              </a:ext>
            </a:extLst>
          </p:cNvPr>
          <p:cNvSpPr txBox="1"/>
          <p:nvPr/>
        </p:nvSpPr>
        <p:spPr>
          <a:xfrm>
            <a:off x="1460844" y="339291"/>
            <a:ext cx="5647510" cy="646331"/>
          </a:xfrm>
          <a:prstGeom prst="rect">
            <a:avLst/>
          </a:prstGeom>
          <a:noFill/>
        </p:spPr>
        <p:txBody>
          <a:bodyPr wrap="square" rtlCol="0">
            <a:spAutoFit/>
          </a:bodyPr>
          <a:lstStyle/>
          <a:p>
            <a:r>
              <a:rPr lang="en-US" sz="3600" b="1" dirty="0"/>
              <a:t>Thank you</a:t>
            </a:r>
          </a:p>
        </p:txBody>
      </p:sp>
      <p:sp>
        <p:nvSpPr>
          <p:cNvPr id="7" name="TextBox 6">
            <a:extLst>
              <a:ext uri="{FF2B5EF4-FFF2-40B4-BE49-F238E27FC236}">
                <a16:creationId xmlns:a16="http://schemas.microsoft.com/office/drawing/2014/main" id="{CD5FEC04-5138-4AD9-A4A3-F507744A0268}"/>
              </a:ext>
            </a:extLst>
          </p:cNvPr>
          <p:cNvSpPr txBox="1"/>
          <p:nvPr/>
        </p:nvSpPr>
        <p:spPr>
          <a:xfrm>
            <a:off x="8705461" y="6148968"/>
            <a:ext cx="3405680" cy="646331"/>
          </a:xfrm>
          <a:prstGeom prst="rect">
            <a:avLst/>
          </a:prstGeom>
          <a:noFill/>
        </p:spPr>
        <p:txBody>
          <a:bodyPr wrap="square" rtlCol="0">
            <a:spAutoFit/>
          </a:bodyPr>
          <a:lstStyle/>
          <a:p>
            <a:pPr algn="r"/>
            <a:r>
              <a:rPr lang="en-US" dirty="0">
                <a:solidFill>
                  <a:schemeClr val="bg1">
                    <a:lumMod val="75000"/>
                  </a:schemeClr>
                </a:solidFill>
              </a:rPr>
              <a:t>Wind Farm Regulations 2021 </a:t>
            </a:r>
          </a:p>
          <a:p>
            <a:pPr algn="r"/>
            <a:r>
              <a:rPr lang="en-US" dirty="0">
                <a:solidFill>
                  <a:schemeClr val="bg1">
                    <a:lumMod val="75000"/>
                  </a:schemeClr>
                </a:solidFill>
              </a:rPr>
              <a:t>Public Hearing Presentation</a:t>
            </a:r>
          </a:p>
        </p:txBody>
      </p:sp>
    </p:spTree>
    <p:extLst>
      <p:ext uri="{BB962C8B-B14F-4D97-AF65-F5344CB8AC3E}">
        <p14:creationId xmlns:p14="http://schemas.microsoft.com/office/powerpoint/2010/main" val="8965479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54095F2C-1A40-454F-A8AC-3EDE48548DE8}"/>
              </a:ext>
            </a:extLst>
          </p:cNvPr>
          <p:cNvSpPr>
            <a:spLocks noGrp="1"/>
          </p:cNvSpPr>
          <p:nvPr>
            <p:ph type="subTitle" idx="1"/>
          </p:nvPr>
        </p:nvSpPr>
        <p:spPr>
          <a:xfrm>
            <a:off x="579102" y="1909717"/>
            <a:ext cx="11454064" cy="3577580"/>
          </a:xfrm>
        </p:spPr>
        <p:txBody>
          <a:bodyPr>
            <a:normAutofit/>
          </a:bodyPr>
          <a:lstStyle/>
          <a:p>
            <a:pPr algn="l"/>
            <a:r>
              <a:rPr lang="en-US" sz="2000" dirty="0">
                <a:latin typeface="Arial" panose="020B0604020202020204" pitchFamily="34" charset="0"/>
                <a:cs typeface="Arial" panose="020B0604020202020204" pitchFamily="34" charset="0"/>
              </a:rPr>
              <a:t>Express interest in establishing WECS-C (Commercial Wind Farm)</a:t>
            </a:r>
          </a:p>
          <a:p>
            <a:pPr algn="l"/>
            <a:endParaRPr lang="en-US" sz="2000" dirty="0">
              <a:latin typeface="Arial" panose="020B0604020202020204" pitchFamily="34" charset="0"/>
              <a:cs typeface="Arial" panose="020B0604020202020204" pitchFamily="34" charset="0"/>
            </a:endParaRPr>
          </a:p>
          <a:p>
            <a:pPr algn="l">
              <a:spcBef>
                <a:spcPts val="1800"/>
              </a:spcBef>
            </a:pPr>
            <a:r>
              <a:rPr lang="en-US" sz="3200" b="1" dirty="0">
                <a:latin typeface="Arial" panose="020B0604020202020204" pitchFamily="34" charset="0"/>
                <a:cs typeface="Arial" panose="020B0604020202020204" pitchFamily="34" charset="0"/>
              </a:rPr>
              <a:t>Step 1: </a:t>
            </a:r>
            <a:r>
              <a:rPr lang="en-US" sz="2000" dirty="0">
                <a:latin typeface="Arial" panose="020B0604020202020204" pitchFamily="34" charset="0"/>
                <a:cs typeface="Arial" panose="020B0604020202020204" pitchFamily="34" charset="0"/>
              </a:rPr>
              <a:t>Apply for Wind Energy Conversion Overlay District (WECOD)</a:t>
            </a:r>
          </a:p>
          <a:p>
            <a:pPr algn="l">
              <a:spcBef>
                <a:spcPts val="1800"/>
              </a:spcBef>
            </a:pPr>
            <a:r>
              <a:rPr lang="en-US" sz="3200" b="1" dirty="0">
                <a:latin typeface="Arial" panose="020B0604020202020204" pitchFamily="34" charset="0"/>
                <a:cs typeface="Arial" panose="020B0604020202020204" pitchFamily="34" charset="0"/>
              </a:rPr>
              <a:t>Step 2: </a:t>
            </a:r>
            <a:r>
              <a:rPr lang="en-US" sz="2000" dirty="0">
                <a:latin typeface="Arial" panose="020B0604020202020204" pitchFamily="34" charset="0"/>
                <a:cs typeface="Arial" panose="020B0604020202020204" pitchFamily="34" charset="0"/>
              </a:rPr>
              <a:t>Apply for Conditional Use Permits for towers and accessory structures within WECOD</a:t>
            </a:r>
          </a:p>
          <a:p>
            <a:pPr algn="l">
              <a:spcBef>
                <a:spcPts val="1800"/>
              </a:spcBef>
            </a:pPr>
            <a:endParaRPr lang="en-US" sz="2000" dirty="0">
              <a:latin typeface="Arial" panose="020B0604020202020204" pitchFamily="34" charset="0"/>
              <a:cs typeface="Arial" panose="020B0604020202020204" pitchFamily="34" charset="0"/>
            </a:endParaRPr>
          </a:p>
          <a:p>
            <a:pPr algn="l">
              <a:spcBef>
                <a:spcPts val="1800"/>
              </a:spcBef>
            </a:pPr>
            <a:r>
              <a:rPr lang="en-US" sz="2000" dirty="0">
                <a:latin typeface="Arial" panose="020B0604020202020204" pitchFamily="34" charset="0"/>
                <a:cs typeface="Arial" panose="020B0604020202020204" pitchFamily="34" charset="0"/>
              </a:rPr>
              <a:t>Applicant must meet </a:t>
            </a:r>
            <a:r>
              <a:rPr lang="en-US" b="1" dirty="0">
                <a:latin typeface="Arial" panose="020B0604020202020204" pitchFamily="34" charset="0"/>
                <a:cs typeface="Arial" panose="020B0604020202020204" pitchFamily="34" charset="0"/>
              </a:rPr>
              <a:t>all</a:t>
            </a:r>
            <a:r>
              <a:rPr lang="en-US" sz="2000" dirty="0">
                <a:latin typeface="Arial" panose="020B0604020202020204" pitchFamily="34" charset="0"/>
                <a:cs typeface="Arial" panose="020B0604020202020204" pitchFamily="34" charset="0"/>
              </a:rPr>
              <a:t> criteria for approval, pay fees, and meet established timeline</a:t>
            </a:r>
          </a:p>
        </p:txBody>
      </p:sp>
      <p:sp>
        <p:nvSpPr>
          <p:cNvPr id="9" name="TextBox 8">
            <a:extLst>
              <a:ext uri="{FF2B5EF4-FFF2-40B4-BE49-F238E27FC236}">
                <a16:creationId xmlns:a16="http://schemas.microsoft.com/office/drawing/2014/main" id="{658548BB-9E3E-47AB-B03E-4F4AB3654E3B}"/>
              </a:ext>
            </a:extLst>
          </p:cNvPr>
          <p:cNvSpPr txBox="1"/>
          <p:nvPr/>
        </p:nvSpPr>
        <p:spPr>
          <a:xfrm>
            <a:off x="8705461" y="6148968"/>
            <a:ext cx="3405680" cy="646331"/>
          </a:xfrm>
          <a:prstGeom prst="rect">
            <a:avLst/>
          </a:prstGeom>
          <a:noFill/>
        </p:spPr>
        <p:txBody>
          <a:bodyPr wrap="square" rtlCol="0">
            <a:spAutoFit/>
          </a:bodyPr>
          <a:lstStyle/>
          <a:p>
            <a:pPr algn="r"/>
            <a:r>
              <a:rPr lang="en-US" dirty="0">
                <a:solidFill>
                  <a:schemeClr val="bg1">
                    <a:lumMod val="75000"/>
                  </a:schemeClr>
                </a:solidFill>
              </a:rPr>
              <a:t>Wind Farm Regulations 2021 </a:t>
            </a:r>
          </a:p>
          <a:p>
            <a:pPr algn="r"/>
            <a:r>
              <a:rPr lang="en-US" dirty="0">
                <a:solidFill>
                  <a:schemeClr val="bg1">
                    <a:lumMod val="75000"/>
                  </a:schemeClr>
                </a:solidFill>
              </a:rPr>
              <a:t>Public Hearing Presentation</a:t>
            </a:r>
          </a:p>
        </p:txBody>
      </p:sp>
      <p:pic>
        <p:nvPicPr>
          <p:cNvPr id="6" name="Picture 2" descr="Home - Boone Impact Group">
            <a:extLst>
              <a:ext uri="{FF2B5EF4-FFF2-40B4-BE49-F238E27FC236}">
                <a16:creationId xmlns:a16="http://schemas.microsoft.com/office/drawing/2014/main" id="{F2790FEC-EDF7-45FF-A65C-2BBF33F2D06F}"/>
              </a:ext>
            </a:extLst>
          </p:cNvPr>
          <p:cNvPicPr>
            <a:picLocks noChangeAspect="1" noChangeArrowheads="1"/>
          </p:cNvPicPr>
          <p:nvPr/>
        </p:nvPicPr>
        <p:blipFill>
          <a:blip r:embed="rId2">
            <a:clrChange>
              <a:clrFrom>
                <a:srgbClr val="FFFFFF"/>
              </a:clrFrom>
              <a:clrTo>
                <a:srgbClr val="FFFFFF">
                  <a:alpha val="0"/>
                </a:srgbClr>
              </a:clrTo>
            </a:clrChange>
            <a:alphaModFix amt="50000"/>
            <a:extLst>
              <a:ext uri="{28A0092B-C50C-407E-A947-70E740481C1C}">
                <a14:useLocalDpi xmlns:a14="http://schemas.microsoft.com/office/drawing/2010/main" val="0"/>
              </a:ext>
            </a:extLst>
          </a:blip>
          <a:srcRect/>
          <a:stretch>
            <a:fillRect/>
          </a:stretch>
        </p:blipFill>
        <p:spPr bwMode="auto">
          <a:xfrm>
            <a:off x="176693" y="141347"/>
            <a:ext cx="804819" cy="79553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CA7A997-F3CA-4B5F-B045-01C7C4FFC6F4}"/>
              </a:ext>
            </a:extLst>
          </p:cNvPr>
          <p:cNvSpPr txBox="1"/>
          <p:nvPr/>
        </p:nvSpPr>
        <p:spPr>
          <a:xfrm>
            <a:off x="0" y="277503"/>
            <a:ext cx="12192000" cy="584775"/>
          </a:xfrm>
          <a:prstGeom prst="rect">
            <a:avLst/>
          </a:prstGeom>
          <a:noFill/>
        </p:spPr>
        <p:txBody>
          <a:bodyPr wrap="square" rtlCol="0">
            <a:spAutoFit/>
          </a:bodyPr>
          <a:lstStyle/>
          <a:p>
            <a:pPr algn="ctr"/>
            <a:r>
              <a:rPr lang="en-US" sz="3200" b="1" u="sng" dirty="0">
                <a:latin typeface="Arial" panose="020B0604020202020204" pitchFamily="34" charset="0"/>
                <a:cs typeface="Arial" panose="020B0604020202020204" pitchFamily="34" charset="0"/>
              </a:rPr>
              <a:t>Process overview </a:t>
            </a:r>
            <a:endParaRPr lang="en-US" sz="3200" b="1" u="sng" dirty="0"/>
          </a:p>
        </p:txBody>
      </p:sp>
    </p:spTree>
    <p:extLst>
      <p:ext uri="{BB962C8B-B14F-4D97-AF65-F5344CB8AC3E}">
        <p14:creationId xmlns:p14="http://schemas.microsoft.com/office/powerpoint/2010/main" val="19609710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0D22C3C3-84E0-461C-A39E-A6870CE30567}"/>
              </a:ext>
            </a:extLst>
          </p:cNvPr>
          <p:cNvCxnSpPr>
            <a:cxnSpLocks/>
          </p:cNvCxnSpPr>
          <p:nvPr/>
        </p:nvCxnSpPr>
        <p:spPr>
          <a:xfrm>
            <a:off x="1842182" y="1277087"/>
            <a:ext cx="1846972" cy="0"/>
          </a:xfrm>
          <a:prstGeom prst="line">
            <a:avLst/>
          </a:prstGeom>
          <a:ln w="28575">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39CAA575-136E-420F-B354-B7968372FE7D}"/>
              </a:ext>
            </a:extLst>
          </p:cNvPr>
          <p:cNvCxnSpPr>
            <a:cxnSpLocks/>
          </p:cNvCxnSpPr>
          <p:nvPr/>
        </p:nvCxnSpPr>
        <p:spPr>
          <a:xfrm>
            <a:off x="8030377" y="1277013"/>
            <a:ext cx="1851168" cy="0"/>
          </a:xfrm>
          <a:prstGeom prst="line">
            <a:avLst/>
          </a:prstGeom>
          <a:ln w="28575">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58548BB-9E3E-47AB-B03E-4F4AB3654E3B}"/>
              </a:ext>
            </a:extLst>
          </p:cNvPr>
          <p:cNvSpPr txBox="1"/>
          <p:nvPr/>
        </p:nvSpPr>
        <p:spPr>
          <a:xfrm>
            <a:off x="8705461" y="6148968"/>
            <a:ext cx="3405680" cy="646331"/>
          </a:xfrm>
          <a:prstGeom prst="rect">
            <a:avLst/>
          </a:prstGeom>
          <a:noFill/>
        </p:spPr>
        <p:txBody>
          <a:bodyPr wrap="square" rtlCol="0">
            <a:spAutoFit/>
          </a:bodyPr>
          <a:lstStyle/>
          <a:p>
            <a:pPr algn="r"/>
            <a:r>
              <a:rPr lang="en-US" dirty="0">
                <a:solidFill>
                  <a:schemeClr val="bg1">
                    <a:lumMod val="75000"/>
                  </a:schemeClr>
                </a:solidFill>
              </a:rPr>
              <a:t>Wind Farm Regulations 2021 </a:t>
            </a:r>
          </a:p>
          <a:p>
            <a:pPr algn="r"/>
            <a:r>
              <a:rPr lang="en-US" dirty="0">
                <a:solidFill>
                  <a:schemeClr val="bg1">
                    <a:lumMod val="75000"/>
                  </a:schemeClr>
                </a:solidFill>
              </a:rPr>
              <a:t>Public Hearing Presentation</a:t>
            </a:r>
          </a:p>
        </p:txBody>
      </p:sp>
      <p:pic>
        <p:nvPicPr>
          <p:cNvPr id="6" name="Picture 2" descr="Home - Boone Impact Group">
            <a:extLst>
              <a:ext uri="{FF2B5EF4-FFF2-40B4-BE49-F238E27FC236}">
                <a16:creationId xmlns:a16="http://schemas.microsoft.com/office/drawing/2014/main" id="{F2790FEC-EDF7-45FF-A65C-2BBF33F2D06F}"/>
              </a:ext>
            </a:extLst>
          </p:cNvPr>
          <p:cNvPicPr>
            <a:picLocks noChangeAspect="1" noChangeArrowheads="1"/>
          </p:cNvPicPr>
          <p:nvPr/>
        </p:nvPicPr>
        <p:blipFill>
          <a:blip r:embed="rId2">
            <a:clrChange>
              <a:clrFrom>
                <a:srgbClr val="FFFFFF"/>
              </a:clrFrom>
              <a:clrTo>
                <a:srgbClr val="FFFFFF">
                  <a:alpha val="0"/>
                </a:srgbClr>
              </a:clrTo>
            </a:clrChange>
            <a:alphaModFix amt="50000"/>
            <a:extLst>
              <a:ext uri="{28A0092B-C50C-407E-A947-70E740481C1C}">
                <a14:useLocalDpi xmlns:a14="http://schemas.microsoft.com/office/drawing/2010/main" val="0"/>
              </a:ext>
            </a:extLst>
          </a:blip>
          <a:srcRect/>
          <a:stretch>
            <a:fillRect/>
          </a:stretch>
        </p:blipFill>
        <p:spPr bwMode="auto">
          <a:xfrm>
            <a:off x="176693" y="141347"/>
            <a:ext cx="804819" cy="79553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CA7A997-F3CA-4B5F-B045-01C7C4FFC6F4}"/>
              </a:ext>
            </a:extLst>
          </p:cNvPr>
          <p:cNvSpPr txBox="1"/>
          <p:nvPr/>
        </p:nvSpPr>
        <p:spPr>
          <a:xfrm>
            <a:off x="0" y="277503"/>
            <a:ext cx="12192000" cy="584775"/>
          </a:xfrm>
          <a:prstGeom prst="rect">
            <a:avLst/>
          </a:prstGeom>
          <a:noFill/>
        </p:spPr>
        <p:txBody>
          <a:bodyPr wrap="square" rtlCol="0">
            <a:spAutoFit/>
          </a:bodyPr>
          <a:lstStyle/>
          <a:p>
            <a:pPr algn="ctr"/>
            <a:r>
              <a:rPr lang="en-US" sz="3200" b="1" u="sng" dirty="0">
                <a:latin typeface="Arial" panose="020B0604020202020204" pitchFamily="34" charset="0"/>
                <a:cs typeface="Arial" panose="020B0604020202020204" pitchFamily="34" charset="0"/>
              </a:rPr>
              <a:t>Clarification</a:t>
            </a:r>
            <a:endParaRPr lang="en-US" sz="3200" b="1" u="sng" dirty="0"/>
          </a:p>
        </p:txBody>
      </p:sp>
      <p:sp>
        <p:nvSpPr>
          <p:cNvPr id="7" name="TextBox 6">
            <a:extLst>
              <a:ext uri="{FF2B5EF4-FFF2-40B4-BE49-F238E27FC236}">
                <a16:creationId xmlns:a16="http://schemas.microsoft.com/office/drawing/2014/main" id="{C16BCA83-C785-4FCA-8C89-B9A37B3F649D}"/>
              </a:ext>
            </a:extLst>
          </p:cNvPr>
          <p:cNvSpPr txBox="1"/>
          <p:nvPr/>
        </p:nvSpPr>
        <p:spPr>
          <a:xfrm>
            <a:off x="703289" y="1458619"/>
            <a:ext cx="4812412" cy="400110"/>
          </a:xfrm>
          <a:prstGeom prst="rect">
            <a:avLst/>
          </a:prstGeom>
          <a:noFill/>
        </p:spPr>
        <p:txBody>
          <a:bodyPr wrap="square" rtlCol="0">
            <a:spAutoFit/>
          </a:bodyPr>
          <a:lstStyle/>
          <a:p>
            <a:r>
              <a:rPr lang="en-US" sz="2000" b="1" dirty="0"/>
              <a:t>WECS-S Small Residential Turbines</a:t>
            </a:r>
          </a:p>
        </p:txBody>
      </p:sp>
      <p:sp>
        <p:nvSpPr>
          <p:cNvPr id="17" name="TextBox 16">
            <a:extLst>
              <a:ext uri="{FF2B5EF4-FFF2-40B4-BE49-F238E27FC236}">
                <a16:creationId xmlns:a16="http://schemas.microsoft.com/office/drawing/2014/main" id="{DAE208A5-79E5-4A6D-97BA-EE03A20FDFB9}"/>
              </a:ext>
            </a:extLst>
          </p:cNvPr>
          <p:cNvSpPr txBox="1"/>
          <p:nvPr/>
        </p:nvSpPr>
        <p:spPr>
          <a:xfrm>
            <a:off x="6676301" y="1452757"/>
            <a:ext cx="4686049" cy="400110"/>
          </a:xfrm>
          <a:prstGeom prst="rect">
            <a:avLst/>
          </a:prstGeom>
          <a:noFill/>
        </p:spPr>
        <p:txBody>
          <a:bodyPr wrap="square" rtlCol="0">
            <a:spAutoFit/>
          </a:bodyPr>
          <a:lstStyle/>
          <a:p>
            <a:r>
              <a:rPr lang="en-US" sz="2000" b="1" dirty="0"/>
              <a:t>WECS-C Commercial Wind Turbines</a:t>
            </a:r>
          </a:p>
        </p:txBody>
      </p:sp>
      <p:sp>
        <p:nvSpPr>
          <p:cNvPr id="20" name="TextBox 19">
            <a:extLst>
              <a:ext uri="{FF2B5EF4-FFF2-40B4-BE49-F238E27FC236}">
                <a16:creationId xmlns:a16="http://schemas.microsoft.com/office/drawing/2014/main" id="{E4659803-28C9-4A00-9B52-09426CF683FF}"/>
              </a:ext>
            </a:extLst>
          </p:cNvPr>
          <p:cNvSpPr txBox="1"/>
          <p:nvPr/>
        </p:nvSpPr>
        <p:spPr>
          <a:xfrm>
            <a:off x="703289" y="2178650"/>
            <a:ext cx="4609738" cy="4247317"/>
          </a:xfrm>
          <a:prstGeom prst="rect">
            <a:avLst/>
          </a:prstGeom>
          <a:noFill/>
        </p:spPr>
        <p:txBody>
          <a:bodyPr wrap="square" rtlCol="0">
            <a:spAutoFit/>
          </a:bodyPr>
          <a:lstStyle/>
          <a:p>
            <a:r>
              <a:rPr lang="en-US" dirty="0"/>
              <a:t>On-site </a:t>
            </a:r>
            <a:r>
              <a:rPr lang="en-US" b="1" dirty="0">
                <a:solidFill>
                  <a:schemeClr val="accent5"/>
                </a:solidFill>
              </a:rPr>
              <a:t>personal</a:t>
            </a:r>
            <a:r>
              <a:rPr lang="en-US" dirty="0"/>
              <a:t> use</a:t>
            </a:r>
          </a:p>
          <a:p>
            <a:r>
              <a:rPr lang="en-US" dirty="0"/>
              <a:t>Location: Agriculture or Residential Zoned </a:t>
            </a:r>
          </a:p>
          <a:p>
            <a:endParaRPr lang="en-US" dirty="0"/>
          </a:p>
          <a:p>
            <a:endParaRPr lang="en-US" dirty="0"/>
          </a:p>
          <a:p>
            <a:endParaRPr lang="en-US" dirty="0"/>
          </a:p>
          <a:p>
            <a:r>
              <a:rPr lang="en-US" dirty="0"/>
              <a:t> 	</a:t>
            </a:r>
          </a:p>
          <a:p>
            <a:endParaRPr lang="en-US" dirty="0"/>
          </a:p>
          <a:p>
            <a:endParaRPr lang="en-US" dirty="0"/>
          </a:p>
          <a:p>
            <a:endParaRPr lang="en-US" dirty="0"/>
          </a:p>
          <a:p>
            <a:endParaRPr lang="en-US" dirty="0"/>
          </a:p>
          <a:p>
            <a:r>
              <a:rPr lang="en-US" dirty="0"/>
              <a:t>Neighbor support not necessary </a:t>
            </a:r>
          </a:p>
          <a:p>
            <a:endParaRPr lang="en-US" dirty="0"/>
          </a:p>
          <a:p>
            <a:r>
              <a:rPr lang="en-US" dirty="0"/>
              <a:t>CUP required </a:t>
            </a:r>
            <a:r>
              <a:rPr lang="en-US" b="1" u="sng" dirty="0"/>
              <a:t>IF</a:t>
            </a:r>
            <a:r>
              <a:rPr lang="en-US" dirty="0"/>
              <a:t> height 100’ – 175’</a:t>
            </a:r>
          </a:p>
          <a:p>
            <a:r>
              <a:rPr lang="en-US" dirty="0"/>
              <a:t>	Mailed notice to all property 	owners within 1000’</a:t>
            </a:r>
          </a:p>
        </p:txBody>
      </p:sp>
      <p:sp>
        <p:nvSpPr>
          <p:cNvPr id="21" name="TextBox 20">
            <a:extLst>
              <a:ext uri="{FF2B5EF4-FFF2-40B4-BE49-F238E27FC236}">
                <a16:creationId xmlns:a16="http://schemas.microsoft.com/office/drawing/2014/main" id="{F84B38ED-3746-44DD-AFA1-31DB7EC81453}"/>
              </a:ext>
            </a:extLst>
          </p:cNvPr>
          <p:cNvSpPr txBox="1"/>
          <p:nvPr/>
        </p:nvSpPr>
        <p:spPr>
          <a:xfrm>
            <a:off x="6918885" y="2178650"/>
            <a:ext cx="4661714" cy="3970318"/>
          </a:xfrm>
          <a:prstGeom prst="rect">
            <a:avLst/>
          </a:prstGeom>
          <a:noFill/>
        </p:spPr>
        <p:txBody>
          <a:bodyPr wrap="square" rtlCol="0">
            <a:spAutoFit/>
          </a:bodyPr>
          <a:lstStyle/>
          <a:p>
            <a:r>
              <a:rPr lang="en-US" dirty="0"/>
              <a:t>Off-site </a:t>
            </a:r>
            <a:r>
              <a:rPr lang="en-US" b="1" dirty="0">
                <a:solidFill>
                  <a:schemeClr val="accent2"/>
                </a:solidFill>
              </a:rPr>
              <a:t>commercial</a:t>
            </a:r>
            <a:r>
              <a:rPr lang="en-US" dirty="0"/>
              <a:t> use</a:t>
            </a:r>
          </a:p>
          <a:p>
            <a:r>
              <a:rPr lang="en-US" dirty="0"/>
              <a:t>Location: Agriculture or Industrial Zoned</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Neighbors would need to support</a:t>
            </a:r>
          </a:p>
          <a:p>
            <a:endParaRPr lang="en-US" dirty="0"/>
          </a:p>
          <a:p>
            <a:r>
              <a:rPr lang="en-US" b="1" dirty="0"/>
              <a:t>WECOD</a:t>
            </a:r>
            <a:r>
              <a:rPr lang="en-US" dirty="0"/>
              <a:t> required</a:t>
            </a:r>
          </a:p>
          <a:p>
            <a:r>
              <a:rPr lang="en-US" dirty="0"/>
              <a:t>CUP required</a:t>
            </a:r>
          </a:p>
        </p:txBody>
      </p:sp>
      <p:pic>
        <p:nvPicPr>
          <p:cNvPr id="19" name="Picture 4" descr="Windmill icon Royalty Free Vector Image - VectorStock">
            <a:extLst>
              <a:ext uri="{FF2B5EF4-FFF2-40B4-BE49-F238E27FC236}">
                <a16:creationId xmlns:a16="http://schemas.microsoft.com/office/drawing/2014/main" id="{7DA7C149-D3FB-4F4E-AA28-FE08D482828D}"/>
              </a:ext>
            </a:extLst>
          </p:cNvPr>
          <p:cNvPicPr>
            <a:picLocks noChangeAspect="1" noChangeArrowheads="1"/>
          </p:cNvPicPr>
          <p:nvPr/>
        </p:nvPicPr>
        <p:blipFill rotWithShape="1">
          <a:blip r:embed="rId3">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rcRect b="17096"/>
          <a:stretch/>
        </p:blipFill>
        <p:spPr bwMode="auto">
          <a:xfrm>
            <a:off x="3107669" y="3645357"/>
            <a:ext cx="700229" cy="62695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id="{1E3EAC0E-E8BA-4E3E-AEE8-0598BA264FDE}"/>
              </a:ext>
            </a:extLst>
          </p:cNvPr>
          <p:cNvPicPr>
            <a:picLocks noChangeAspect="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660029" y="3652255"/>
            <a:ext cx="862492" cy="862492"/>
          </a:xfrm>
          <a:prstGeom prst="rect">
            <a:avLst/>
          </a:prstGeom>
        </p:spPr>
      </p:pic>
      <p:sp>
        <p:nvSpPr>
          <p:cNvPr id="5" name="Freeform: Shape 4">
            <a:extLst>
              <a:ext uri="{FF2B5EF4-FFF2-40B4-BE49-F238E27FC236}">
                <a16:creationId xmlns:a16="http://schemas.microsoft.com/office/drawing/2014/main" id="{8D6E6850-80F7-4AA4-BAEF-4F9B86FD087C}"/>
              </a:ext>
            </a:extLst>
          </p:cNvPr>
          <p:cNvSpPr/>
          <p:nvPr/>
        </p:nvSpPr>
        <p:spPr>
          <a:xfrm>
            <a:off x="10255143" y="3633610"/>
            <a:ext cx="130628" cy="888274"/>
          </a:xfrm>
          <a:custGeom>
            <a:avLst/>
            <a:gdLst>
              <a:gd name="connsiteX0" fmla="*/ 0 w 130628"/>
              <a:gd name="connsiteY0" fmla="*/ 0 h 888274"/>
              <a:gd name="connsiteX1" fmla="*/ 130628 w 130628"/>
              <a:gd name="connsiteY1" fmla="*/ 0 h 888274"/>
              <a:gd name="connsiteX2" fmla="*/ 130628 w 130628"/>
              <a:gd name="connsiteY2" fmla="*/ 888274 h 888274"/>
              <a:gd name="connsiteX3" fmla="*/ 69668 w 130628"/>
              <a:gd name="connsiteY3" fmla="*/ 888274 h 888274"/>
            </a:gdLst>
            <a:ahLst/>
            <a:cxnLst>
              <a:cxn ang="0">
                <a:pos x="connsiteX0" y="connsiteY0"/>
              </a:cxn>
              <a:cxn ang="0">
                <a:pos x="connsiteX1" y="connsiteY1"/>
              </a:cxn>
              <a:cxn ang="0">
                <a:pos x="connsiteX2" y="connsiteY2"/>
              </a:cxn>
              <a:cxn ang="0">
                <a:pos x="connsiteX3" y="connsiteY3"/>
              </a:cxn>
            </a:cxnLst>
            <a:rect l="l" t="t" r="r" b="b"/>
            <a:pathLst>
              <a:path w="130628" h="888274">
                <a:moveTo>
                  <a:pt x="0" y="0"/>
                </a:moveTo>
                <a:lnTo>
                  <a:pt x="130628" y="0"/>
                </a:lnTo>
                <a:lnTo>
                  <a:pt x="130628" y="888274"/>
                </a:lnTo>
                <a:lnTo>
                  <a:pt x="69668" y="888274"/>
                </a:ln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F5E90F8-CF8A-4C3C-A629-42B93883D52A}"/>
              </a:ext>
            </a:extLst>
          </p:cNvPr>
          <p:cNvSpPr txBox="1"/>
          <p:nvPr/>
        </p:nvSpPr>
        <p:spPr>
          <a:xfrm>
            <a:off x="10522521" y="3891889"/>
            <a:ext cx="1588620" cy="369332"/>
          </a:xfrm>
          <a:prstGeom prst="rect">
            <a:avLst/>
          </a:prstGeom>
          <a:noFill/>
        </p:spPr>
        <p:txBody>
          <a:bodyPr wrap="square" rtlCol="0">
            <a:spAutoFit/>
          </a:bodyPr>
          <a:lstStyle/>
          <a:p>
            <a:r>
              <a:rPr lang="en-US" dirty="0"/>
              <a:t>Height: 355’</a:t>
            </a:r>
          </a:p>
        </p:txBody>
      </p:sp>
      <p:sp>
        <p:nvSpPr>
          <p:cNvPr id="23" name="TextBox 22">
            <a:extLst>
              <a:ext uri="{FF2B5EF4-FFF2-40B4-BE49-F238E27FC236}">
                <a16:creationId xmlns:a16="http://schemas.microsoft.com/office/drawing/2014/main" id="{2AD2665D-6668-4EC0-8B01-9318DD28EEF1}"/>
              </a:ext>
            </a:extLst>
          </p:cNvPr>
          <p:cNvSpPr txBox="1"/>
          <p:nvPr/>
        </p:nvSpPr>
        <p:spPr>
          <a:xfrm>
            <a:off x="8826625" y="3037445"/>
            <a:ext cx="2136314" cy="369332"/>
          </a:xfrm>
          <a:prstGeom prst="rect">
            <a:avLst/>
          </a:prstGeom>
          <a:noFill/>
        </p:spPr>
        <p:txBody>
          <a:bodyPr wrap="square" rtlCol="0">
            <a:spAutoFit/>
          </a:bodyPr>
          <a:lstStyle/>
          <a:p>
            <a:r>
              <a:rPr lang="en-US" dirty="0"/>
              <a:t>Setback: 1750’</a:t>
            </a:r>
          </a:p>
        </p:txBody>
      </p:sp>
      <p:sp>
        <p:nvSpPr>
          <p:cNvPr id="24" name="TextBox 23">
            <a:extLst>
              <a:ext uri="{FF2B5EF4-FFF2-40B4-BE49-F238E27FC236}">
                <a16:creationId xmlns:a16="http://schemas.microsoft.com/office/drawing/2014/main" id="{CD558B7E-0A80-4689-AA0A-C6AD540825DE}"/>
              </a:ext>
            </a:extLst>
          </p:cNvPr>
          <p:cNvSpPr txBox="1"/>
          <p:nvPr/>
        </p:nvSpPr>
        <p:spPr>
          <a:xfrm>
            <a:off x="2438496" y="3037445"/>
            <a:ext cx="2136314" cy="369332"/>
          </a:xfrm>
          <a:prstGeom prst="rect">
            <a:avLst/>
          </a:prstGeom>
          <a:noFill/>
        </p:spPr>
        <p:txBody>
          <a:bodyPr wrap="square" rtlCol="0">
            <a:spAutoFit/>
          </a:bodyPr>
          <a:lstStyle/>
          <a:p>
            <a:r>
              <a:rPr lang="en-US" dirty="0"/>
              <a:t>Setback: 6’- 50’</a:t>
            </a:r>
          </a:p>
        </p:txBody>
      </p:sp>
      <p:sp>
        <p:nvSpPr>
          <p:cNvPr id="25" name="Freeform: Shape 24">
            <a:extLst>
              <a:ext uri="{FF2B5EF4-FFF2-40B4-BE49-F238E27FC236}">
                <a16:creationId xmlns:a16="http://schemas.microsoft.com/office/drawing/2014/main" id="{A3A9A05F-C3E7-4FAD-A31D-580A6B8A2F95}"/>
              </a:ext>
            </a:extLst>
          </p:cNvPr>
          <p:cNvSpPr/>
          <p:nvPr/>
        </p:nvSpPr>
        <p:spPr>
          <a:xfrm>
            <a:off x="3689154" y="3645357"/>
            <a:ext cx="159019" cy="623412"/>
          </a:xfrm>
          <a:custGeom>
            <a:avLst/>
            <a:gdLst>
              <a:gd name="connsiteX0" fmla="*/ 0 w 130628"/>
              <a:gd name="connsiteY0" fmla="*/ 0 h 888274"/>
              <a:gd name="connsiteX1" fmla="*/ 130628 w 130628"/>
              <a:gd name="connsiteY1" fmla="*/ 0 h 888274"/>
              <a:gd name="connsiteX2" fmla="*/ 130628 w 130628"/>
              <a:gd name="connsiteY2" fmla="*/ 888274 h 888274"/>
              <a:gd name="connsiteX3" fmla="*/ 69668 w 130628"/>
              <a:gd name="connsiteY3" fmla="*/ 888274 h 888274"/>
            </a:gdLst>
            <a:ahLst/>
            <a:cxnLst>
              <a:cxn ang="0">
                <a:pos x="connsiteX0" y="connsiteY0"/>
              </a:cxn>
              <a:cxn ang="0">
                <a:pos x="connsiteX1" y="connsiteY1"/>
              </a:cxn>
              <a:cxn ang="0">
                <a:pos x="connsiteX2" y="connsiteY2"/>
              </a:cxn>
              <a:cxn ang="0">
                <a:pos x="connsiteX3" y="connsiteY3"/>
              </a:cxn>
            </a:cxnLst>
            <a:rect l="l" t="t" r="r" b="b"/>
            <a:pathLst>
              <a:path w="130628" h="888274">
                <a:moveTo>
                  <a:pt x="0" y="0"/>
                </a:moveTo>
                <a:lnTo>
                  <a:pt x="130628" y="0"/>
                </a:lnTo>
                <a:lnTo>
                  <a:pt x="130628" y="888274"/>
                </a:lnTo>
                <a:lnTo>
                  <a:pt x="69668" y="888274"/>
                </a:ln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F34F9C22-0127-4075-B9FB-8A682F05E7C5}"/>
              </a:ext>
            </a:extLst>
          </p:cNvPr>
          <p:cNvSpPr txBox="1"/>
          <p:nvPr/>
        </p:nvSpPr>
        <p:spPr>
          <a:xfrm>
            <a:off x="3889969" y="3738953"/>
            <a:ext cx="1588620" cy="369332"/>
          </a:xfrm>
          <a:prstGeom prst="rect">
            <a:avLst/>
          </a:prstGeom>
          <a:noFill/>
        </p:spPr>
        <p:txBody>
          <a:bodyPr wrap="square" rtlCol="0">
            <a:spAutoFit/>
          </a:bodyPr>
          <a:lstStyle/>
          <a:p>
            <a:r>
              <a:rPr lang="en-US" dirty="0"/>
              <a:t>Height: 35’</a:t>
            </a:r>
          </a:p>
        </p:txBody>
      </p:sp>
      <p:sp>
        <p:nvSpPr>
          <p:cNvPr id="11" name="Rectangle 10">
            <a:extLst>
              <a:ext uri="{FF2B5EF4-FFF2-40B4-BE49-F238E27FC236}">
                <a16:creationId xmlns:a16="http://schemas.microsoft.com/office/drawing/2014/main" id="{4DFB21F0-694F-4C7E-A53F-9E4EE8185E37}"/>
              </a:ext>
            </a:extLst>
          </p:cNvPr>
          <p:cNvSpPr/>
          <p:nvPr/>
        </p:nvSpPr>
        <p:spPr>
          <a:xfrm>
            <a:off x="3026264" y="4279413"/>
            <a:ext cx="2403317" cy="253916"/>
          </a:xfrm>
          <a:prstGeom prst="rect">
            <a:avLst/>
          </a:prstGeom>
        </p:spPr>
        <p:txBody>
          <a:bodyPr wrap="square">
            <a:spAutoFit/>
          </a:bodyPr>
          <a:lstStyle/>
          <a:p>
            <a:r>
              <a:rPr lang="en-US" sz="1050" dirty="0"/>
              <a:t>In excess: +1’ height = +1’ setback</a:t>
            </a:r>
          </a:p>
        </p:txBody>
      </p:sp>
      <p:sp>
        <p:nvSpPr>
          <p:cNvPr id="28" name="Rectangle 27">
            <a:extLst>
              <a:ext uri="{FF2B5EF4-FFF2-40B4-BE49-F238E27FC236}">
                <a16:creationId xmlns:a16="http://schemas.microsoft.com/office/drawing/2014/main" id="{D51A10FB-92A3-46F5-9DDE-5FF39B8102F2}"/>
              </a:ext>
            </a:extLst>
          </p:cNvPr>
          <p:cNvSpPr/>
          <p:nvPr/>
        </p:nvSpPr>
        <p:spPr>
          <a:xfrm rot="16200000">
            <a:off x="6382361" y="3768527"/>
            <a:ext cx="876148" cy="253916"/>
          </a:xfrm>
          <a:prstGeom prst="rect">
            <a:avLst/>
          </a:prstGeom>
        </p:spPr>
        <p:txBody>
          <a:bodyPr wrap="square">
            <a:spAutoFit/>
          </a:bodyPr>
          <a:lstStyle/>
          <a:p>
            <a:r>
              <a:rPr lang="en-US" sz="1050" dirty="0"/>
              <a:t>not to scale</a:t>
            </a:r>
          </a:p>
        </p:txBody>
      </p:sp>
      <p:sp>
        <p:nvSpPr>
          <p:cNvPr id="29" name="Rectangle 28">
            <a:extLst>
              <a:ext uri="{FF2B5EF4-FFF2-40B4-BE49-F238E27FC236}">
                <a16:creationId xmlns:a16="http://schemas.microsoft.com/office/drawing/2014/main" id="{66373FBB-6A15-479C-AFA0-7082B098636C}"/>
              </a:ext>
            </a:extLst>
          </p:cNvPr>
          <p:cNvSpPr/>
          <p:nvPr/>
        </p:nvSpPr>
        <p:spPr>
          <a:xfrm rot="16200000">
            <a:off x="46369" y="3768526"/>
            <a:ext cx="876148" cy="253916"/>
          </a:xfrm>
          <a:prstGeom prst="rect">
            <a:avLst/>
          </a:prstGeom>
        </p:spPr>
        <p:txBody>
          <a:bodyPr wrap="square">
            <a:spAutoFit/>
          </a:bodyPr>
          <a:lstStyle/>
          <a:p>
            <a:r>
              <a:rPr lang="en-US" sz="1050" dirty="0"/>
              <a:t>not to scale</a:t>
            </a:r>
          </a:p>
        </p:txBody>
      </p:sp>
      <p:sp>
        <p:nvSpPr>
          <p:cNvPr id="30" name="TextBox 29">
            <a:extLst>
              <a:ext uri="{FF2B5EF4-FFF2-40B4-BE49-F238E27FC236}">
                <a16:creationId xmlns:a16="http://schemas.microsoft.com/office/drawing/2014/main" id="{7AD95E48-5AAA-46A8-AAC5-FAC907832D9B}"/>
              </a:ext>
            </a:extLst>
          </p:cNvPr>
          <p:cNvSpPr txBox="1"/>
          <p:nvPr/>
        </p:nvSpPr>
        <p:spPr>
          <a:xfrm>
            <a:off x="2024891" y="1049561"/>
            <a:ext cx="1966533" cy="276999"/>
          </a:xfrm>
          <a:prstGeom prst="rect">
            <a:avLst/>
          </a:prstGeom>
          <a:noFill/>
        </p:spPr>
        <p:txBody>
          <a:bodyPr wrap="square" rtlCol="0">
            <a:spAutoFit/>
          </a:bodyPr>
          <a:lstStyle/>
          <a:p>
            <a:r>
              <a:rPr lang="en-US" sz="1200" dirty="0"/>
              <a:t>Existing Regulations</a:t>
            </a:r>
          </a:p>
        </p:txBody>
      </p:sp>
      <p:sp>
        <p:nvSpPr>
          <p:cNvPr id="31" name="TextBox 30">
            <a:extLst>
              <a:ext uri="{FF2B5EF4-FFF2-40B4-BE49-F238E27FC236}">
                <a16:creationId xmlns:a16="http://schemas.microsoft.com/office/drawing/2014/main" id="{9E792216-FDDE-4328-BA33-09D2D4CC06FF}"/>
              </a:ext>
            </a:extLst>
          </p:cNvPr>
          <p:cNvSpPr txBox="1"/>
          <p:nvPr/>
        </p:nvSpPr>
        <p:spPr>
          <a:xfrm>
            <a:off x="8117273" y="1049561"/>
            <a:ext cx="1966533" cy="276999"/>
          </a:xfrm>
          <a:prstGeom prst="rect">
            <a:avLst/>
          </a:prstGeom>
          <a:noFill/>
        </p:spPr>
        <p:txBody>
          <a:bodyPr wrap="square" rtlCol="0">
            <a:spAutoFit/>
          </a:bodyPr>
          <a:lstStyle/>
          <a:p>
            <a:r>
              <a:rPr lang="en-US" sz="1200" dirty="0"/>
              <a:t>Proposed Regulations</a:t>
            </a:r>
          </a:p>
        </p:txBody>
      </p:sp>
      <p:pic>
        <p:nvPicPr>
          <p:cNvPr id="33" name="Picture 32" descr="Diagram, venn diagram&#10;&#10;Description automatically generated">
            <a:extLst>
              <a:ext uri="{FF2B5EF4-FFF2-40B4-BE49-F238E27FC236}">
                <a16:creationId xmlns:a16="http://schemas.microsoft.com/office/drawing/2014/main" id="{C7B21E18-211D-4164-8231-47BCE441AE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47393" y="3135337"/>
            <a:ext cx="1879232" cy="1457560"/>
          </a:xfrm>
          <a:prstGeom prst="rect">
            <a:avLst/>
          </a:prstGeom>
        </p:spPr>
      </p:pic>
      <p:pic>
        <p:nvPicPr>
          <p:cNvPr id="39" name="Picture 38" descr="Diagram&#10;&#10;Description automatically generated">
            <a:extLst>
              <a:ext uri="{FF2B5EF4-FFF2-40B4-BE49-F238E27FC236}">
                <a16:creationId xmlns:a16="http://schemas.microsoft.com/office/drawing/2014/main" id="{718873D4-0724-40ED-8864-A0603C4D442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6735" y="3135337"/>
            <a:ext cx="1879232" cy="1466883"/>
          </a:xfrm>
          <a:prstGeom prst="rect">
            <a:avLst/>
          </a:prstGeom>
        </p:spPr>
      </p:pic>
    </p:spTree>
    <p:extLst>
      <p:ext uri="{BB962C8B-B14F-4D97-AF65-F5344CB8AC3E}">
        <p14:creationId xmlns:p14="http://schemas.microsoft.com/office/powerpoint/2010/main" val="26307683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66" name="Rectangle 65">
            <a:extLst>
              <a:ext uri="{FF2B5EF4-FFF2-40B4-BE49-F238E27FC236}">
                <a16:creationId xmlns:a16="http://schemas.microsoft.com/office/drawing/2014/main" id="{093365E6-557E-4D7A-A7C5-7DFA4EAF9DDF}"/>
              </a:ext>
            </a:extLst>
          </p:cNvPr>
          <p:cNvSpPr/>
          <p:nvPr/>
        </p:nvSpPr>
        <p:spPr>
          <a:xfrm>
            <a:off x="606213" y="4077958"/>
            <a:ext cx="1455924" cy="45719"/>
          </a:xfrm>
          <a:prstGeom prst="rect">
            <a:avLst/>
          </a:prstGeom>
          <a:solidFill>
            <a:srgbClr val="B4C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403A56C0-9AAA-4C1C-95E3-550567A2DBA7}"/>
              </a:ext>
            </a:extLst>
          </p:cNvPr>
          <p:cNvSpPr/>
          <p:nvPr/>
        </p:nvSpPr>
        <p:spPr>
          <a:xfrm flipV="1">
            <a:off x="249450" y="3027024"/>
            <a:ext cx="1869704" cy="50464"/>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AB4FE1A0-4E49-4BE3-82D9-3440844E915D}"/>
              </a:ext>
            </a:extLst>
          </p:cNvPr>
          <p:cNvSpPr/>
          <p:nvPr/>
        </p:nvSpPr>
        <p:spPr>
          <a:xfrm>
            <a:off x="3558243" y="5197412"/>
            <a:ext cx="3020943" cy="132080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8FEC95BC-5FBF-46F4-93EA-D538921E90FF}"/>
              </a:ext>
            </a:extLst>
          </p:cNvPr>
          <p:cNvSpPr/>
          <p:nvPr/>
        </p:nvSpPr>
        <p:spPr>
          <a:xfrm>
            <a:off x="872147" y="4779154"/>
            <a:ext cx="1828901" cy="182890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4">
            <a:extLst>
              <a:ext uri="{FF2B5EF4-FFF2-40B4-BE49-F238E27FC236}">
                <a16:creationId xmlns:a16="http://schemas.microsoft.com/office/drawing/2014/main" id="{54095F2C-1A40-454F-A8AC-3EDE48548DE8}"/>
              </a:ext>
            </a:extLst>
          </p:cNvPr>
          <p:cNvSpPr>
            <a:spLocks noGrp="1"/>
          </p:cNvSpPr>
          <p:nvPr>
            <p:ph type="subTitle" idx="1"/>
          </p:nvPr>
        </p:nvSpPr>
        <p:spPr>
          <a:xfrm>
            <a:off x="1351267" y="287384"/>
            <a:ext cx="8286011" cy="649496"/>
          </a:xfrm>
        </p:spPr>
        <p:txBody>
          <a:bodyPr/>
          <a:lstStyle/>
          <a:p>
            <a:pPr algn="l"/>
            <a:r>
              <a:rPr lang="en-US" sz="4000" b="1" dirty="0">
                <a:latin typeface="Arial" panose="020B0604020202020204" pitchFamily="34" charset="0"/>
                <a:cs typeface="Arial" panose="020B0604020202020204" pitchFamily="34" charset="0"/>
              </a:rPr>
              <a:t>WECOD </a:t>
            </a:r>
            <a:r>
              <a:rPr lang="en-US" dirty="0">
                <a:latin typeface="Arial" panose="020B0604020202020204" pitchFamily="34" charset="0"/>
                <a:cs typeface="Arial" panose="020B0604020202020204" pitchFamily="34" charset="0"/>
              </a:rPr>
              <a:t>(Wind Energy Conversion Overlay District)</a:t>
            </a:r>
          </a:p>
          <a:p>
            <a:pPr algn="l"/>
            <a:endParaRPr lang="en-US"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658548BB-9E3E-47AB-B03E-4F4AB3654E3B}"/>
              </a:ext>
            </a:extLst>
          </p:cNvPr>
          <p:cNvSpPr txBox="1"/>
          <p:nvPr/>
        </p:nvSpPr>
        <p:spPr>
          <a:xfrm>
            <a:off x="8705461" y="6148968"/>
            <a:ext cx="3405680" cy="646331"/>
          </a:xfrm>
          <a:prstGeom prst="rect">
            <a:avLst/>
          </a:prstGeom>
          <a:noFill/>
        </p:spPr>
        <p:txBody>
          <a:bodyPr wrap="square" rtlCol="0">
            <a:spAutoFit/>
          </a:bodyPr>
          <a:lstStyle/>
          <a:p>
            <a:pPr algn="r"/>
            <a:r>
              <a:rPr lang="en-US" dirty="0">
                <a:solidFill>
                  <a:schemeClr val="bg1">
                    <a:lumMod val="75000"/>
                  </a:schemeClr>
                </a:solidFill>
              </a:rPr>
              <a:t>Wind Farm Regulations 2021 </a:t>
            </a:r>
          </a:p>
          <a:p>
            <a:pPr algn="r"/>
            <a:r>
              <a:rPr lang="en-US" dirty="0">
                <a:solidFill>
                  <a:schemeClr val="bg1">
                    <a:lumMod val="75000"/>
                  </a:schemeClr>
                </a:solidFill>
              </a:rPr>
              <a:t>Public Hearing Presentation</a:t>
            </a:r>
          </a:p>
        </p:txBody>
      </p:sp>
      <p:pic>
        <p:nvPicPr>
          <p:cNvPr id="6" name="Picture 2" descr="Home - Boone Impact Group">
            <a:extLst>
              <a:ext uri="{FF2B5EF4-FFF2-40B4-BE49-F238E27FC236}">
                <a16:creationId xmlns:a16="http://schemas.microsoft.com/office/drawing/2014/main" id="{F2790FEC-EDF7-45FF-A65C-2BBF33F2D06F}"/>
              </a:ext>
            </a:extLst>
          </p:cNvPr>
          <p:cNvPicPr>
            <a:picLocks noChangeAspect="1" noChangeArrowheads="1"/>
          </p:cNvPicPr>
          <p:nvPr/>
        </p:nvPicPr>
        <p:blipFill>
          <a:blip r:embed="rId2">
            <a:clrChange>
              <a:clrFrom>
                <a:srgbClr val="FFFFFF"/>
              </a:clrFrom>
              <a:clrTo>
                <a:srgbClr val="FFFFFF">
                  <a:alpha val="0"/>
                </a:srgbClr>
              </a:clrTo>
            </a:clrChange>
            <a:alphaModFix amt="50000"/>
            <a:extLst>
              <a:ext uri="{28A0092B-C50C-407E-A947-70E740481C1C}">
                <a14:useLocalDpi xmlns:a14="http://schemas.microsoft.com/office/drawing/2010/main" val="0"/>
              </a:ext>
            </a:extLst>
          </a:blip>
          <a:srcRect/>
          <a:stretch>
            <a:fillRect/>
          </a:stretch>
        </p:blipFill>
        <p:spPr bwMode="auto">
          <a:xfrm>
            <a:off x="176693" y="141347"/>
            <a:ext cx="804819" cy="795533"/>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EC5E18E2-F83B-4BF7-A9A0-E40D7A1DB3F1}"/>
              </a:ext>
            </a:extLst>
          </p:cNvPr>
          <p:cNvSpPr txBox="1"/>
          <p:nvPr/>
        </p:nvSpPr>
        <p:spPr>
          <a:xfrm>
            <a:off x="386566" y="1213879"/>
            <a:ext cx="4423990" cy="144655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WECOD is composed of two parts:</a:t>
            </a:r>
          </a:p>
          <a:p>
            <a:pPr marL="1371600" lvl="1" indent="-452438">
              <a:spcBef>
                <a:spcPts val="1200"/>
              </a:spcBef>
              <a:buFont typeface="Arial" panose="020B0604020202020204" pitchFamily="34" charset="0"/>
              <a:buChar char="•"/>
            </a:pPr>
            <a:r>
              <a:rPr lang="en-US" sz="2000" dirty="0">
                <a:latin typeface="Arial" panose="020B0604020202020204" pitchFamily="34" charset="0"/>
                <a:cs typeface="Arial" panose="020B0604020202020204" pitchFamily="34" charset="0"/>
              </a:rPr>
              <a:t>Primary District</a:t>
            </a:r>
          </a:p>
          <a:p>
            <a:pPr marL="1371600" lvl="1" indent="-452438">
              <a:buFont typeface="Arial" panose="020B0604020202020204" pitchFamily="34" charset="0"/>
              <a:buChar char="•"/>
            </a:pPr>
            <a:r>
              <a:rPr lang="en-US" sz="2000" dirty="0">
                <a:latin typeface="Arial" panose="020B0604020202020204" pitchFamily="34" charset="0"/>
                <a:cs typeface="Arial" panose="020B0604020202020204" pitchFamily="34" charset="0"/>
              </a:rPr>
              <a:t>Buffer Area </a:t>
            </a:r>
          </a:p>
          <a:p>
            <a:endParaRPr lang="en-US" dirty="0"/>
          </a:p>
        </p:txBody>
      </p:sp>
      <p:sp>
        <p:nvSpPr>
          <p:cNvPr id="24" name="TextBox 23">
            <a:extLst>
              <a:ext uri="{FF2B5EF4-FFF2-40B4-BE49-F238E27FC236}">
                <a16:creationId xmlns:a16="http://schemas.microsoft.com/office/drawing/2014/main" id="{B6AC6207-1F24-4B00-A874-4C5E6F04E854}"/>
              </a:ext>
            </a:extLst>
          </p:cNvPr>
          <p:cNvSpPr txBox="1"/>
          <p:nvPr/>
        </p:nvSpPr>
        <p:spPr>
          <a:xfrm>
            <a:off x="2253817" y="2672903"/>
            <a:ext cx="9781135" cy="738664"/>
          </a:xfrm>
          <a:prstGeom prst="rect">
            <a:avLst/>
          </a:prstGeom>
          <a:noFill/>
        </p:spPr>
        <p:txBody>
          <a:bodyPr wrap="square" rtlCol="0">
            <a:spAutoFit/>
          </a:bodyPr>
          <a:lstStyle/>
          <a:p>
            <a:r>
              <a:rPr lang="en-US" dirty="0"/>
              <a:t>This is the area wind turbines may be located in. It’s based on location of property proposing to establish a Wind Farm. The minimum size is </a:t>
            </a:r>
            <a:r>
              <a:rPr lang="en-US" sz="2400" b="1" dirty="0">
                <a:solidFill>
                  <a:schemeClr val="accent4">
                    <a:lumMod val="75000"/>
                  </a:schemeClr>
                </a:solidFill>
              </a:rPr>
              <a:t>640 Acres </a:t>
            </a:r>
            <a:r>
              <a:rPr lang="en-US" dirty="0"/>
              <a:t>(4 contiguous Quarter-Sections)</a:t>
            </a:r>
          </a:p>
        </p:txBody>
      </p:sp>
      <p:sp>
        <p:nvSpPr>
          <p:cNvPr id="26" name="TextBox 25">
            <a:extLst>
              <a:ext uri="{FF2B5EF4-FFF2-40B4-BE49-F238E27FC236}">
                <a16:creationId xmlns:a16="http://schemas.microsoft.com/office/drawing/2014/main" id="{59C58EE4-C18C-4CB0-B379-F47B7B0A0881}"/>
              </a:ext>
            </a:extLst>
          </p:cNvPr>
          <p:cNvSpPr txBox="1"/>
          <p:nvPr/>
        </p:nvSpPr>
        <p:spPr>
          <a:xfrm>
            <a:off x="227819" y="2730157"/>
            <a:ext cx="1965615" cy="369332"/>
          </a:xfrm>
          <a:prstGeom prst="rect">
            <a:avLst/>
          </a:prstGeom>
          <a:noFill/>
        </p:spPr>
        <p:txBody>
          <a:bodyPr wrap="square" rtlCol="0">
            <a:spAutoFit/>
          </a:bodyPr>
          <a:lstStyle/>
          <a:p>
            <a:r>
              <a:rPr lang="en-US" b="1" dirty="0"/>
              <a:t>Primary District:</a:t>
            </a:r>
          </a:p>
        </p:txBody>
      </p:sp>
      <p:sp>
        <p:nvSpPr>
          <p:cNvPr id="27" name="TextBox 26">
            <a:extLst>
              <a:ext uri="{FF2B5EF4-FFF2-40B4-BE49-F238E27FC236}">
                <a16:creationId xmlns:a16="http://schemas.microsoft.com/office/drawing/2014/main" id="{1D95E7F2-A4AF-44A3-BEF5-D58CFB6CA6AA}"/>
              </a:ext>
            </a:extLst>
          </p:cNvPr>
          <p:cNvSpPr txBox="1"/>
          <p:nvPr/>
        </p:nvSpPr>
        <p:spPr>
          <a:xfrm>
            <a:off x="621142" y="3778679"/>
            <a:ext cx="1504061" cy="369332"/>
          </a:xfrm>
          <a:prstGeom prst="rect">
            <a:avLst/>
          </a:prstGeom>
          <a:noFill/>
        </p:spPr>
        <p:txBody>
          <a:bodyPr wrap="square" rtlCol="0">
            <a:spAutoFit/>
          </a:bodyPr>
          <a:lstStyle/>
          <a:p>
            <a:r>
              <a:rPr lang="en-US" b="1" dirty="0"/>
              <a:t>Buffer Area: </a:t>
            </a:r>
          </a:p>
        </p:txBody>
      </p:sp>
      <p:sp>
        <p:nvSpPr>
          <p:cNvPr id="28" name="TextBox 27">
            <a:extLst>
              <a:ext uri="{FF2B5EF4-FFF2-40B4-BE49-F238E27FC236}">
                <a16:creationId xmlns:a16="http://schemas.microsoft.com/office/drawing/2014/main" id="{ACC030B0-F8AA-41B0-9A92-596627A77B7C}"/>
              </a:ext>
            </a:extLst>
          </p:cNvPr>
          <p:cNvSpPr txBox="1"/>
          <p:nvPr/>
        </p:nvSpPr>
        <p:spPr>
          <a:xfrm>
            <a:off x="2284334" y="3654822"/>
            <a:ext cx="7931408" cy="769441"/>
          </a:xfrm>
          <a:prstGeom prst="rect">
            <a:avLst/>
          </a:prstGeom>
          <a:noFill/>
        </p:spPr>
        <p:txBody>
          <a:bodyPr wrap="square" rtlCol="0">
            <a:spAutoFit/>
          </a:bodyPr>
          <a:lstStyle/>
          <a:p>
            <a:r>
              <a:rPr lang="en-US" sz="2000" b="1" dirty="0"/>
              <a:t>NO</a:t>
            </a:r>
            <a:r>
              <a:rPr lang="en-US" dirty="0"/>
              <a:t> wind turbines may be constructed here. The buffer extends outward from the perimeter of the Primary District to </a:t>
            </a:r>
            <a:r>
              <a:rPr lang="en-US" sz="2400" b="1" dirty="0">
                <a:solidFill>
                  <a:schemeClr val="accent1"/>
                </a:solidFill>
              </a:rPr>
              <a:t>1,320 feet </a:t>
            </a:r>
            <a:r>
              <a:rPr lang="en-US" dirty="0"/>
              <a:t>(1/4 mile)</a:t>
            </a:r>
          </a:p>
        </p:txBody>
      </p:sp>
      <p:sp>
        <p:nvSpPr>
          <p:cNvPr id="31" name="Rectangle 30">
            <a:extLst>
              <a:ext uri="{FF2B5EF4-FFF2-40B4-BE49-F238E27FC236}">
                <a16:creationId xmlns:a16="http://schemas.microsoft.com/office/drawing/2014/main" id="{94F78303-D25F-4622-B397-445566AFBFBF}"/>
              </a:ext>
            </a:extLst>
          </p:cNvPr>
          <p:cNvSpPr/>
          <p:nvPr/>
        </p:nvSpPr>
        <p:spPr>
          <a:xfrm>
            <a:off x="1181687" y="5090376"/>
            <a:ext cx="1209821" cy="1209821"/>
          </a:xfrm>
          <a:prstGeom prst="rect">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id="{5E8E169C-6A8E-45BA-A3A2-C4700FF24BFA}"/>
              </a:ext>
            </a:extLst>
          </p:cNvPr>
          <p:cNvCxnSpPr>
            <a:stCxn id="31" idx="0"/>
            <a:endCxn id="31" idx="2"/>
          </p:cNvCxnSpPr>
          <p:nvPr/>
        </p:nvCxnSpPr>
        <p:spPr>
          <a:xfrm>
            <a:off x="1786598" y="5090376"/>
            <a:ext cx="0" cy="1209821"/>
          </a:xfrm>
          <a:prstGeom prst="lin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F8D9DA58-8B39-4C19-852D-8BA419A2E744}"/>
              </a:ext>
            </a:extLst>
          </p:cNvPr>
          <p:cNvCxnSpPr>
            <a:stCxn id="31" idx="1"/>
          </p:cNvCxnSpPr>
          <p:nvPr/>
        </p:nvCxnSpPr>
        <p:spPr>
          <a:xfrm>
            <a:off x="1181687" y="5695287"/>
            <a:ext cx="1209821" cy="8092"/>
          </a:xfrm>
          <a:prstGeom prst="lin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id="{75896EA6-BCFB-43CA-9765-F12A527A3B37}"/>
              </a:ext>
            </a:extLst>
          </p:cNvPr>
          <p:cNvSpPr/>
          <p:nvPr/>
        </p:nvSpPr>
        <p:spPr>
          <a:xfrm>
            <a:off x="3837792" y="5513997"/>
            <a:ext cx="1209821" cy="634971"/>
          </a:xfrm>
          <a:prstGeom prst="rect">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a:extLst>
              <a:ext uri="{FF2B5EF4-FFF2-40B4-BE49-F238E27FC236}">
                <a16:creationId xmlns:a16="http://schemas.microsoft.com/office/drawing/2014/main" id="{B40CCCDE-E231-48A8-9F6E-3E99DE882655}"/>
              </a:ext>
            </a:extLst>
          </p:cNvPr>
          <p:cNvCxnSpPr>
            <a:cxnSpLocks/>
            <a:stCxn id="53" idx="0"/>
            <a:endCxn id="53" idx="2"/>
          </p:cNvCxnSpPr>
          <p:nvPr/>
        </p:nvCxnSpPr>
        <p:spPr>
          <a:xfrm>
            <a:off x="4442703" y="5513997"/>
            <a:ext cx="0" cy="634971"/>
          </a:xfrm>
          <a:prstGeom prst="lin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a16="http://schemas.microsoft.com/office/drawing/2014/main" id="{D9A93235-08CD-47AD-B341-EA011CC3A7F4}"/>
              </a:ext>
            </a:extLst>
          </p:cNvPr>
          <p:cNvSpPr/>
          <p:nvPr/>
        </p:nvSpPr>
        <p:spPr>
          <a:xfrm>
            <a:off x="5047613" y="5513997"/>
            <a:ext cx="1209821" cy="634971"/>
          </a:xfrm>
          <a:prstGeom prst="rect">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a:extLst>
              <a:ext uri="{FF2B5EF4-FFF2-40B4-BE49-F238E27FC236}">
                <a16:creationId xmlns:a16="http://schemas.microsoft.com/office/drawing/2014/main" id="{E76A43B7-2B51-4514-9013-F0214DB0EB1F}"/>
              </a:ext>
            </a:extLst>
          </p:cNvPr>
          <p:cNvCxnSpPr>
            <a:cxnSpLocks/>
            <a:stCxn id="60" idx="0"/>
            <a:endCxn id="60" idx="2"/>
          </p:cNvCxnSpPr>
          <p:nvPr/>
        </p:nvCxnSpPr>
        <p:spPr>
          <a:xfrm>
            <a:off x="5652524" y="5513997"/>
            <a:ext cx="0" cy="634971"/>
          </a:xfrm>
          <a:prstGeom prst="lin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222AD5B4-0195-43D6-BC6B-B98DB96D823A}"/>
              </a:ext>
            </a:extLst>
          </p:cNvPr>
          <p:cNvCxnSpPr>
            <a:cxnSpLocks/>
          </p:cNvCxnSpPr>
          <p:nvPr/>
        </p:nvCxnSpPr>
        <p:spPr>
          <a:xfrm>
            <a:off x="5047613" y="5513997"/>
            <a:ext cx="0" cy="634971"/>
          </a:xfrm>
          <a:prstGeom prst="lin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68D43F1C-ADA5-4B49-8A04-EB2B978BAEA6}"/>
              </a:ext>
            </a:extLst>
          </p:cNvPr>
          <p:cNvSpPr txBox="1"/>
          <p:nvPr/>
        </p:nvSpPr>
        <p:spPr>
          <a:xfrm>
            <a:off x="1189847" y="5508938"/>
            <a:ext cx="1410741" cy="369332"/>
          </a:xfrm>
          <a:prstGeom prst="rect">
            <a:avLst/>
          </a:prstGeom>
          <a:noFill/>
        </p:spPr>
        <p:txBody>
          <a:bodyPr wrap="square" rtlCol="0">
            <a:spAutoFit/>
          </a:bodyPr>
          <a:lstStyle/>
          <a:p>
            <a:r>
              <a:rPr lang="en-US" b="1" dirty="0">
                <a:effectLst>
                  <a:glow rad="215900">
                    <a:schemeClr val="accent4">
                      <a:lumMod val="20000"/>
                      <a:lumOff val="80000"/>
                      <a:alpha val="38000"/>
                    </a:schemeClr>
                  </a:glow>
                </a:effectLst>
              </a:rPr>
              <a:t>640 Acres</a:t>
            </a:r>
          </a:p>
        </p:txBody>
      </p:sp>
      <p:sp>
        <p:nvSpPr>
          <p:cNvPr id="68" name="TextBox 67">
            <a:extLst>
              <a:ext uri="{FF2B5EF4-FFF2-40B4-BE49-F238E27FC236}">
                <a16:creationId xmlns:a16="http://schemas.microsoft.com/office/drawing/2014/main" id="{A00CA09A-434E-4F79-AD4D-47A8BA0C48E4}"/>
              </a:ext>
            </a:extLst>
          </p:cNvPr>
          <p:cNvSpPr txBox="1"/>
          <p:nvPr/>
        </p:nvSpPr>
        <p:spPr>
          <a:xfrm>
            <a:off x="4510768" y="5640857"/>
            <a:ext cx="1556702" cy="369332"/>
          </a:xfrm>
          <a:prstGeom prst="rect">
            <a:avLst/>
          </a:prstGeom>
          <a:noFill/>
        </p:spPr>
        <p:txBody>
          <a:bodyPr wrap="square" rtlCol="0">
            <a:spAutoFit/>
          </a:bodyPr>
          <a:lstStyle/>
          <a:p>
            <a:r>
              <a:rPr lang="en-US" b="1" dirty="0">
                <a:effectLst>
                  <a:glow rad="215900">
                    <a:schemeClr val="accent4">
                      <a:lumMod val="20000"/>
                      <a:lumOff val="80000"/>
                      <a:alpha val="38000"/>
                    </a:schemeClr>
                  </a:glow>
                </a:effectLst>
              </a:rPr>
              <a:t>640 Acres</a:t>
            </a:r>
          </a:p>
        </p:txBody>
      </p:sp>
      <p:cxnSp>
        <p:nvCxnSpPr>
          <p:cNvPr id="70" name="Straight Connector 69">
            <a:extLst>
              <a:ext uri="{FF2B5EF4-FFF2-40B4-BE49-F238E27FC236}">
                <a16:creationId xmlns:a16="http://schemas.microsoft.com/office/drawing/2014/main" id="{CA31CA19-0DFE-4BC2-8480-D44677D92D16}"/>
              </a:ext>
            </a:extLst>
          </p:cNvPr>
          <p:cNvCxnSpPr/>
          <p:nvPr/>
        </p:nvCxnSpPr>
        <p:spPr>
          <a:xfrm>
            <a:off x="2083768" y="4779154"/>
            <a:ext cx="0" cy="311222"/>
          </a:xfrm>
          <a:prstGeom prst="line">
            <a:avLst/>
          </a:prstGeom>
          <a:ln w="28575">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5B7D23C2-DF0B-40D7-9973-8B1E77D60FE2}"/>
              </a:ext>
            </a:extLst>
          </p:cNvPr>
          <p:cNvCxnSpPr/>
          <p:nvPr/>
        </p:nvCxnSpPr>
        <p:spPr>
          <a:xfrm>
            <a:off x="4810556" y="5211784"/>
            <a:ext cx="0" cy="311222"/>
          </a:xfrm>
          <a:prstGeom prst="line">
            <a:avLst/>
          </a:prstGeom>
          <a:ln w="28575">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D1D91AA8-1A6F-4E37-BEB9-D10AAF61729C}"/>
              </a:ext>
            </a:extLst>
          </p:cNvPr>
          <p:cNvCxnSpPr>
            <a:cxnSpLocks/>
          </p:cNvCxnSpPr>
          <p:nvPr/>
        </p:nvCxnSpPr>
        <p:spPr>
          <a:xfrm flipH="1">
            <a:off x="6257434" y="5873446"/>
            <a:ext cx="321753" cy="0"/>
          </a:xfrm>
          <a:prstGeom prst="line">
            <a:avLst/>
          </a:prstGeom>
          <a:ln w="28575">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53FBB3AD-9D9E-4189-B46E-CBE31FA615F1}"/>
              </a:ext>
            </a:extLst>
          </p:cNvPr>
          <p:cNvCxnSpPr>
            <a:cxnSpLocks/>
          </p:cNvCxnSpPr>
          <p:nvPr/>
        </p:nvCxnSpPr>
        <p:spPr>
          <a:xfrm flipH="1">
            <a:off x="872147" y="5499744"/>
            <a:ext cx="321753" cy="0"/>
          </a:xfrm>
          <a:prstGeom prst="line">
            <a:avLst/>
          </a:prstGeom>
          <a:ln w="28575">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225C8C42-F184-4BD6-A808-F58972565D61}"/>
              </a:ext>
            </a:extLst>
          </p:cNvPr>
          <p:cNvSpPr txBox="1"/>
          <p:nvPr/>
        </p:nvSpPr>
        <p:spPr>
          <a:xfrm>
            <a:off x="6250038" y="5499744"/>
            <a:ext cx="894347" cy="369332"/>
          </a:xfrm>
          <a:prstGeom prst="rect">
            <a:avLst/>
          </a:prstGeom>
          <a:noFill/>
        </p:spPr>
        <p:txBody>
          <a:bodyPr wrap="square" rtlCol="0">
            <a:spAutoFit/>
          </a:bodyPr>
          <a:lstStyle/>
          <a:p>
            <a:r>
              <a:rPr lang="en-US" b="1" dirty="0"/>
              <a:t>1,320’</a:t>
            </a:r>
          </a:p>
        </p:txBody>
      </p:sp>
      <p:sp>
        <p:nvSpPr>
          <p:cNvPr id="78" name="TextBox 77">
            <a:extLst>
              <a:ext uri="{FF2B5EF4-FFF2-40B4-BE49-F238E27FC236}">
                <a16:creationId xmlns:a16="http://schemas.microsoft.com/office/drawing/2014/main" id="{1FAE6DE4-ECD5-46D4-AFDD-14250B4769E0}"/>
              </a:ext>
            </a:extLst>
          </p:cNvPr>
          <p:cNvSpPr txBox="1"/>
          <p:nvPr/>
        </p:nvSpPr>
        <p:spPr>
          <a:xfrm>
            <a:off x="409118" y="5116389"/>
            <a:ext cx="894347" cy="369332"/>
          </a:xfrm>
          <a:prstGeom prst="rect">
            <a:avLst/>
          </a:prstGeom>
          <a:noFill/>
        </p:spPr>
        <p:txBody>
          <a:bodyPr wrap="square" rtlCol="0">
            <a:spAutoFit/>
          </a:bodyPr>
          <a:lstStyle/>
          <a:p>
            <a:r>
              <a:rPr lang="en-US" b="1" dirty="0"/>
              <a:t>1,320’</a:t>
            </a:r>
          </a:p>
        </p:txBody>
      </p:sp>
    </p:spTree>
    <p:extLst>
      <p:ext uri="{BB962C8B-B14F-4D97-AF65-F5344CB8AC3E}">
        <p14:creationId xmlns:p14="http://schemas.microsoft.com/office/powerpoint/2010/main" val="4492147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F55362A-0B9B-4B40-B722-7C60CCEB702B}"/>
              </a:ext>
            </a:extLst>
          </p:cNvPr>
          <p:cNvSpPr/>
          <p:nvPr/>
        </p:nvSpPr>
        <p:spPr>
          <a:xfrm>
            <a:off x="6314676" y="3013426"/>
            <a:ext cx="1116027" cy="750051"/>
          </a:xfrm>
          <a:prstGeom prst="rect">
            <a:avLst/>
          </a:prstGeom>
          <a:solidFill>
            <a:srgbClr val="C175EB">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ubtitle 4">
            <a:extLst>
              <a:ext uri="{FF2B5EF4-FFF2-40B4-BE49-F238E27FC236}">
                <a16:creationId xmlns:a16="http://schemas.microsoft.com/office/drawing/2014/main" id="{54095F2C-1A40-454F-A8AC-3EDE48548DE8}"/>
              </a:ext>
            </a:extLst>
          </p:cNvPr>
          <p:cNvSpPr>
            <a:spLocks noGrp="1"/>
          </p:cNvSpPr>
          <p:nvPr>
            <p:ph type="subTitle" idx="1"/>
          </p:nvPr>
        </p:nvSpPr>
        <p:spPr>
          <a:xfrm>
            <a:off x="1351267" y="287384"/>
            <a:ext cx="8286011" cy="649496"/>
          </a:xfrm>
        </p:spPr>
        <p:txBody>
          <a:bodyPr/>
          <a:lstStyle/>
          <a:p>
            <a:pPr algn="l"/>
            <a:r>
              <a:rPr lang="en-US" sz="4000" b="1" dirty="0">
                <a:latin typeface="Arial" panose="020B0604020202020204" pitchFamily="34" charset="0"/>
                <a:cs typeface="Arial" panose="020B0604020202020204" pitchFamily="34" charset="0"/>
              </a:rPr>
              <a:t>WECOD </a:t>
            </a:r>
            <a:r>
              <a:rPr lang="en-US" dirty="0">
                <a:latin typeface="Arial" panose="020B0604020202020204" pitchFamily="34" charset="0"/>
                <a:cs typeface="Arial" panose="020B0604020202020204" pitchFamily="34" charset="0"/>
              </a:rPr>
              <a:t>(Wind Energy Conversion Overlay District)</a:t>
            </a:r>
          </a:p>
          <a:p>
            <a:pPr algn="l"/>
            <a:endParaRPr lang="en-US" dirty="0">
              <a:latin typeface="Arial" panose="020B0604020202020204" pitchFamily="34" charset="0"/>
              <a:cs typeface="Arial" panose="020B0604020202020204" pitchFamily="34" charset="0"/>
            </a:endParaRPr>
          </a:p>
        </p:txBody>
      </p:sp>
      <p:pic>
        <p:nvPicPr>
          <p:cNvPr id="6" name="Picture 2" descr="Home - Boone Impact Group">
            <a:extLst>
              <a:ext uri="{FF2B5EF4-FFF2-40B4-BE49-F238E27FC236}">
                <a16:creationId xmlns:a16="http://schemas.microsoft.com/office/drawing/2014/main" id="{F2790FEC-EDF7-45FF-A65C-2BBF33F2D06F}"/>
              </a:ext>
            </a:extLst>
          </p:cNvPr>
          <p:cNvPicPr>
            <a:picLocks noChangeAspect="1" noChangeArrowheads="1"/>
          </p:cNvPicPr>
          <p:nvPr/>
        </p:nvPicPr>
        <p:blipFill>
          <a:blip r:embed="rId2">
            <a:clrChange>
              <a:clrFrom>
                <a:srgbClr val="FFFFFF"/>
              </a:clrFrom>
              <a:clrTo>
                <a:srgbClr val="FFFFFF">
                  <a:alpha val="0"/>
                </a:srgbClr>
              </a:clrTo>
            </a:clrChange>
            <a:alphaModFix amt="50000"/>
            <a:extLst>
              <a:ext uri="{28A0092B-C50C-407E-A947-70E740481C1C}">
                <a14:useLocalDpi xmlns:a14="http://schemas.microsoft.com/office/drawing/2010/main" val="0"/>
              </a:ext>
            </a:extLst>
          </a:blip>
          <a:srcRect/>
          <a:stretch>
            <a:fillRect/>
          </a:stretch>
        </p:blipFill>
        <p:spPr bwMode="auto">
          <a:xfrm>
            <a:off x="176693" y="141347"/>
            <a:ext cx="804819" cy="79553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247B75F-664C-4C90-ADF2-85BAACC77052}"/>
              </a:ext>
            </a:extLst>
          </p:cNvPr>
          <p:cNvSpPr txBox="1"/>
          <p:nvPr/>
        </p:nvSpPr>
        <p:spPr>
          <a:xfrm>
            <a:off x="494632" y="1537205"/>
            <a:ext cx="5859071" cy="400110"/>
          </a:xfrm>
          <a:prstGeom prst="rect">
            <a:avLst/>
          </a:prstGeom>
          <a:noFill/>
        </p:spPr>
        <p:txBody>
          <a:bodyPr wrap="square" rtlCol="0">
            <a:spAutoFit/>
          </a:bodyPr>
          <a:lstStyle/>
          <a:p>
            <a:r>
              <a:rPr lang="en-US" b="1" dirty="0"/>
              <a:t>Example: </a:t>
            </a:r>
            <a:r>
              <a:rPr lang="en-US" dirty="0"/>
              <a:t>Farmer</a:t>
            </a:r>
            <a:r>
              <a:rPr lang="en-US" b="1" dirty="0"/>
              <a:t> </a:t>
            </a:r>
            <a:r>
              <a:rPr lang="en-US" sz="2000" b="1" dirty="0">
                <a:solidFill>
                  <a:srgbClr val="7030A0"/>
                </a:solidFill>
              </a:rPr>
              <a:t>STAR</a:t>
            </a:r>
            <a:r>
              <a:rPr lang="en-US" b="1" dirty="0"/>
              <a:t> </a:t>
            </a:r>
          </a:p>
        </p:txBody>
      </p:sp>
      <p:pic>
        <p:nvPicPr>
          <p:cNvPr id="15" name="Picture 14" descr="Diagram&#10;&#10;Description automatically generated">
            <a:extLst>
              <a:ext uri="{FF2B5EF4-FFF2-40B4-BE49-F238E27FC236}">
                <a16:creationId xmlns:a16="http://schemas.microsoft.com/office/drawing/2014/main" id="{09C24B48-0ED9-422B-9B56-359190809A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6115" y="1328286"/>
            <a:ext cx="4855305" cy="4877681"/>
          </a:xfrm>
          <a:prstGeom prst="rect">
            <a:avLst/>
          </a:prstGeom>
        </p:spPr>
      </p:pic>
      <p:grpSp>
        <p:nvGrpSpPr>
          <p:cNvPr id="37" name="Group 36">
            <a:extLst>
              <a:ext uri="{FF2B5EF4-FFF2-40B4-BE49-F238E27FC236}">
                <a16:creationId xmlns:a16="http://schemas.microsoft.com/office/drawing/2014/main" id="{3A8C100F-8DA7-4B5A-A1B5-A3D3CB4D8E4E}"/>
              </a:ext>
            </a:extLst>
          </p:cNvPr>
          <p:cNvGrpSpPr/>
          <p:nvPr/>
        </p:nvGrpSpPr>
        <p:grpSpPr>
          <a:xfrm>
            <a:off x="751571" y="2604164"/>
            <a:ext cx="3532068" cy="2556252"/>
            <a:chOff x="751571" y="2604164"/>
            <a:chExt cx="3532068" cy="2556252"/>
          </a:xfrm>
        </p:grpSpPr>
        <p:sp>
          <p:nvSpPr>
            <p:cNvPr id="22" name="TextBox 21">
              <a:extLst>
                <a:ext uri="{FF2B5EF4-FFF2-40B4-BE49-F238E27FC236}">
                  <a16:creationId xmlns:a16="http://schemas.microsoft.com/office/drawing/2014/main" id="{0F7A92CB-8327-4B9B-B886-3B8CE7249767}"/>
                </a:ext>
              </a:extLst>
            </p:cNvPr>
            <p:cNvSpPr txBox="1"/>
            <p:nvPr/>
          </p:nvSpPr>
          <p:spPr>
            <a:xfrm>
              <a:off x="1846465" y="2604164"/>
              <a:ext cx="712333" cy="369332"/>
            </a:xfrm>
            <a:prstGeom prst="rect">
              <a:avLst/>
            </a:prstGeom>
            <a:noFill/>
          </p:spPr>
          <p:txBody>
            <a:bodyPr wrap="square" rtlCol="0">
              <a:spAutoFit/>
            </a:bodyPr>
            <a:lstStyle/>
            <a:p>
              <a:r>
                <a:rPr lang="en-US" b="1" u="sng" dirty="0"/>
                <a:t>KEY</a:t>
              </a:r>
            </a:p>
          </p:txBody>
        </p:sp>
        <p:sp>
          <p:nvSpPr>
            <p:cNvPr id="24" name="Rectangle 23">
              <a:extLst>
                <a:ext uri="{FF2B5EF4-FFF2-40B4-BE49-F238E27FC236}">
                  <a16:creationId xmlns:a16="http://schemas.microsoft.com/office/drawing/2014/main" id="{95F1C469-9E9A-463D-87D9-C2038C5FAC59}"/>
                </a:ext>
              </a:extLst>
            </p:cNvPr>
            <p:cNvSpPr/>
            <p:nvPr/>
          </p:nvSpPr>
          <p:spPr>
            <a:xfrm rot="5400000">
              <a:off x="789093" y="3568015"/>
              <a:ext cx="493070" cy="51418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p>
          </p:txBody>
        </p:sp>
        <p:sp>
          <p:nvSpPr>
            <p:cNvPr id="26" name="Star: 5 Points 25">
              <a:extLst>
                <a:ext uri="{FF2B5EF4-FFF2-40B4-BE49-F238E27FC236}">
                  <a16:creationId xmlns:a16="http://schemas.microsoft.com/office/drawing/2014/main" id="{D8E5BAB6-8B24-4783-AC03-AC670C67C98B}"/>
                </a:ext>
              </a:extLst>
            </p:cNvPr>
            <p:cNvSpPr/>
            <p:nvPr/>
          </p:nvSpPr>
          <p:spPr>
            <a:xfrm>
              <a:off x="824155" y="4185181"/>
              <a:ext cx="422948" cy="422948"/>
            </a:xfrm>
            <a:prstGeom prst="star5">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dirty="0"/>
            </a:p>
          </p:txBody>
        </p:sp>
        <p:sp>
          <p:nvSpPr>
            <p:cNvPr id="32" name="TextBox 31">
              <a:extLst>
                <a:ext uri="{FF2B5EF4-FFF2-40B4-BE49-F238E27FC236}">
                  <a16:creationId xmlns:a16="http://schemas.microsoft.com/office/drawing/2014/main" id="{1D1915B3-4E20-4E47-8960-DBCBDF7C924A}"/>
                </a:ext>
              </a:extLst>
            </p:cNvPr>
            <p:cNvSpPr txBox="1"/>
            <p:nvPr/>
          </p:nvSpPr>
          <p:spPr>
            <a:xfrm>
              <a:off x="1513814" y="2938013"/>
              <a:ext cx="2769825" cy="2222403"/>
            </a:xfrm>
            <a:prstGeom prst="rect">
              <a:avLst/>
            </a:prstGeom>
            <a:noFill/>
          </p:spPr>
          <p:txBody>
            <a:bodyPr wrap="square" rtlCol="0">
              <a:spAutoFit/>
            </a:bodyPr>
            <a:lstStyle/>
            <a:p>
              <a:pPr>
                <a:lnSpc>
                  <a:spcPct val="200000"/>
                </a:lnSpc>
              </a:pPr>
              <a:r>
                <a:rPr lang="en-US" dirty="0"/>
                <a:t>= Property Line</a:t>
              </a:r>
            </a:p>
            <a:p>
              <a:pPr>
                <a:lnSpc>
                  <a:spcPct val="200000"/>
                </a:lnSpc>
              </a:pPr>
              <a:r>
                <a:rPr lang="en-US" dirty="0"/>
                <a:t>= Section </a:t>
              </a:r>
            </a:p>
            <a:p>
              <a:pPr>
                <a:lnSpc>
                  <a:spcPct val="200000"/>
                </a:lnSpc>
              </a:pPr>
              <a:r>
                <a:rPr lang="en-US" dirty="0"/>
                <a:t>= Farmer STAR Property</a:t>
              </a:r>
            </a:p>
            <a:p>
              <a:pPr>
                <a:lnSpc>
                  <a:spcPct val="200000"/>
                </a:lnSpc>
              </a:pPr>
              <a:r>
                <a:rPr lang="en-US" dirty="0"/>
                <a:t>= Roads</a:t>
              </a:r>
            </a:p>
          </p:txBody>
        </p:sp>
        <p:sp>
          <p:nvSpPr>
            <p:cNvPr id="35" name="Rectangle 34">
              <a:extLst>
                <a:ext uri="{FF2B5EF4-FFF2-40B4-BE49-F238E27FC236}">
                  <a16:creationId xmlns:a16="http://schemas.microsoft.com/office/drawing/2014/main" id="{74FE7A78-3313-414D-9373-C7707DD597C5}"/>
                </a:ext>
              </a:extLst>
            </p:cNvPr>
            <p:cNvSpPr/>
            <p:nvPr/>
          </p:nvSpPr>
          <p:spPr>
            <a:xfrm>
              <a:off x="751571" y="3271996"/>
              <a:ext cx="651768" cy="6079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2E79E02E-A61D-4C07-8AC3-1737AE968678}"/>
                </a:ext>
              </a:extLst>
            </p:cNvPr>
            <p:cNvSpPr/>
            <p:nvPr/>
          </p:nvSpPr>
          <p:spPr>
            <a:xfrm>
              <a:off x="751571" y="4920422"/>
              <a:ext cx="651768" cy="117685"/>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3CC3DA38-A7EC-4F36-92A1-60AA3D94DEBD}"/>
              </a:ext>
            </a:extLst>
          </p:cNvPr>
          <p:cNvSpPr txBox="1"/>
          <p:nvPr/>
        </p:nvSpPr>
        <p:spPr>
          <a:xfrm>
            <a:off x="8705461" y="6148968"/>
            <a:ext cx="3405680" cy="646331"/>
          </a:xfrm>
          <a:prstGeom prst="rect">
            <a:avLst/>
          </a:prstGeom>
          <a:noFill/>
        </p:spPr>
        <p:txBody>
          <a:bodyPr wrap="square" rtlCol="0">
            <a:spAutoFit/>
          </a:bodyPr>
          <a:lstStyle/>
          <a:p>
            <a:pPr algn="r"/>
            <a:r>
              <a:rPr lang="en-US" dirty="0">
                <a:solidFill>
                  <a:schemeClr val="bg1">
                    <a:lumMod val="75000"/>
                  </a:schemeClr>
                </a:solidFill>
              </a:rPr>
              <a:t>Wind Farm Regulations 2021 </a:t>
            </a:r>
          </a:p>
          <a:p>
            <a:pPr algn="r"/>
            <a:r>
              <a:rPr lang="en-US" dirty="0">
                <a:solidFill>
                  <a:schemeClr val="bg1">
                    <a:lumMod val="75000"/>
                  </a:schemeClr>
                </a:solidFill>
              </a:rPr>
              <a:t>Public Hearing Presentation</a:t>
            </a:r>
          </a:p>
        </p:txBody>
      </p:sp>
    </p:spTree>
    <p:extLst>
      <p:ext uri="{BB962C8B-B14F-4D97-AF65-F5344CB8AC3E}">
        <p14:creationId xmlns:p14="http://schemas.microsoft.com/office/powerpoint/2010/main" val="659971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205EFDC7-38D0-4FA2-9FF7-EECC8A37AEA0}"/>
              </a:ext>
            </a:extLst>
          </p:cNvPr>
          <p:cNvSpPr/>
          <p:nvPr/>
        </p:nvSpPr>
        <p:spPr>
          <a:xfrm>
            <a:off x="3305337" y="3860553"/>
            <a:ext cx="746183" cy="501489"/>
          </a:xfrm>
          <a:prstGeom prst="rect">
            <a:avLst/>
          </a:prstGeom>
          <a:solidFill>
            <a:srgbClr val="C175E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5" name="Picture 54" descr="Diagram&#10;&#10;Description automatically generated">
            <a:extLst>
              <a:ext uri="{FF2B5EF4-FFF2-40B4-BE49-F238E27FC236}">
                <a16:creationId xmlns:a16="http://schemas.microsoft.com/office/drawing/2014/main" id="{ECFB06AD-47A5-48D0-AF86-1E433F37EC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6613" y="2724466"/>
            <a:ext cx="3246290" cy="3261251"/>
          </a:xfrm>
          <a:prstGeom prst="rect">
            <a:avLst/>
          </a:prstGeom>
        </p:spPr>
      </p:pic>
      <p:sp>
        <p:nvSpPr>
          <p:cNvPr id="38" name="Rectangle 37">
            <a:extLst>
              <a:ext uri="{FF2B5EF4-FFF2-40B4-BE49-F238E27FC236}">
                <a16:creationId xmlns:a16="http://schemas.microsoft.com/office/drawing/2014/main" id="{8E5660D8-F553-4920-9162-E72361DC572C}"/>
              </a:ext>
            </a:extLst>
          </p:cNvPr>
          <p:cNvSpPr/>
          <p:nvPr/>
        </p:nvSpPr>
        <p:spPr>
          <a:xfrm rot="5400000">
            <a:off x="10741377" y="2966334"/>
            <a:ext cx="449539" cy="1813512"/>
          </a:xfrm>
          <a:prstGeom prst="rect">
            <a:avLst/>
          </a:prstGeom>
          <a:solidFill>
            <a:srgbClr val="FFE69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p>
        </p:txBody>
      </p:sp>
      <p:sp>
        <p:nvSpPr>
          <p:cNvPr id="5" name="Subtitle 4">
            <a:extLst>
              <a:ext uri="{FF2B5EF4-FFF2-40B4-BE49-F238E27FC236}">
                <a16:creationId xmlns:a16="http://schemas.microsoft.com/office/drawing/2014/main" id="{54095F2C-1A40-454F-A8AC-3EDE48548DE8}"/>
              </a:ext>
            </a:extLst>
          </p:cNvPr>
          <p:cNvSpPr>
            <a:spLocks noGrp="1"/>
          </p:cNvSpPr>
          <p:nvPr>
            <p:ph type="subTitle" idx="1"/>
          </p:nvPr>
        </p:nvSpPr>
        <p:spPr>
          <a:xfrm>
            <a:off x="1351267" y="287384"/>
            <a:ext cx="8286011" cy="649496"/>
          </a:xfrm>
        </p:spPr>
        <p:txBody>
          <a:bodyPr/>
          <a:lstStyle/>
          <a:p>
            <a:pPr algn="l"/>
            <a:r>
              <a:rPr lang="en-US" sz="4000" b="1" dirty="0">
                <a:latin typeface="Arial" panose="020B0604020202020204" pitchFamily="34" charset="0"/>
                <a:cs typeface="Arial" panose="020B0604020202020204" pitchFamily="34" charset="0"/>
              </a:rPr>
              <a:t>WECOD </a:t>
            </a:r>
            <a:r>
              <a:rPr lang="en-US" dirty="0">
                <a:latin typeface="Arial" panose="020B0604020202020204" pitchFamily="34" charset="0"/>
                <a:cs typeface="Arial" panose="020B0604020202020204" pitchFamily="34" charset="0"/>
              </a:rPr>
              <a:t>(Wind Energy Conversion Overlay District)</a:t>
            </a:r>
          </a:p>
          <a:p>
            <a:pPr algn="l"/>
            <a:endParaRPr lang="en-US"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658548BB-9E3E-47AB-B03E-4F4AB3654E3B}"/>
              </a:ext>
            </a:extLst>
          </p:cNvPr>
          <p:cNvSpPr txBox="1"/>
          <p:nvPr/>
        </p:nvSpPr>
        <p:spPr>
          <a:xfrm>
            <a:off x="8705461" y="6148968"/>
            <a:ext cx="3405680" cy="646331"/>
          </a:xfrm>
          <a:prstGeom prst="rect">
            <a:avLst/>
          </a:prstGeom>
          <a:noFill/>
        </p:spPr>
        <p:txBody>
          <a:bodyPr wrap="square" rtlCol="0">
            <a:spAutoFit/>
          </a:bodyPr>
          <a:lstStyle/>
          <a:p>
            <a:pPr algn="r"/>
            <a:r>
              <a:rPr lang="en-US" dirty="0">
                <a:solidFill>
                  <a:schemeClr val="bg1">
                    <a:lumMod val="75000"/>
                  </a:schemeClr>
                </a:solidFill>
              </a:rPr>
              <a:t>Wind Farm Regulations 2021 </a:t>
            </a:r>
          </a:p>
          <a:p>
            <a:pPr algn="r"/>
            <a:r>
              <a:rPr lang="en-US" dirty="0">
                <a:solidFill>
                  <a:schemeClr val="bg1">
                    <a:lumMod val="75000"/>
                  </a:schemeClr>
                </a:solidFill>
              </a:rPr>
              <a:t>Public Hearing Presentation</a:t>
            </a:r>
          </a:p>
        </p:txBody>
      </p:sp>
      <p:pic>
        <p:nvPicPr>
          <p:cNvPr id="6" name="Picture 2" descr="Home - Boone Impact Group">
            <a:extLst>
              <a:ext uri="{FF2B5EF4-FFF2-40B4-BE49-F238E27FC236}">
                <a16:creationId xmlns:a16="http://schemas.microsoft.com/office/drawing/2014/main" id="{F2790FEC-EDF7-45FF-A65C-2BBF33F2D06F}"/>
              </a:ext>
            </a:extLst>
          </p:cNvPr>
          <p:cNvPicPr>
            <a:picLocks noChangeAspect="1" noChangeArrowheads="1"/>
          </p:cNvPicPr>
          <p:nvPr/>
        </p:nvPicPr>
        <p:blipFill>
          <a:blip r:embed="rId3">
            <a:clrChange>
              <a:clrFrom>
                <a:srgbClr val="FFFFFF"/>
              </a:clrFrom>
              <a:clrTo>
                <a:srgbClr val="FFFFFF">
                  <a:alpha val="0"/>
                </a:srgbClr>
              </a:clrTo>
            </a:clrChange>
            <a:alphaModFix amt="50000"/>
            <a:extLst>
              <a:ext uri="{28A0092B-C50C-407E-A947-70E740481C1C}">
                <a14:useLocalDpi xmlns:a14="http://schemas.microsoft.com/office/drawing/2010/main" val="0"/>
              </a:ext>
            </a:extLst>
          </a:blip>
          <a:srcRect/>
          <a:stretch>
            <a:fillRect/>
          </a:stretch>
        </p:blipFill>
        <p:spPr bwMode="auto">
          <a:xfrm>
            <a:off x="176693" y="141347"/>
            <a:ext cx="804819" cy="79553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247B75F-664C-4C90-ADF2-85BAACC77052}"/>
              </a:ext>
            </a:extLst>
          </p:cNvPr>
          <p:cNvSpPr txBox="1"/>
          <p:nvPr/>
        </p:nvSpPr>
        <p:spPr>
          <a:xfrm>
            <a:off x="236929" y="1367246"/>
            <a:ext cx="1489165" cy="369332"/>
          </a:xfrm>
          <a:prstGeom prst="rect">
            <a:avLst/>
          </a:prstGeom>
          <a:noFill/>
        </p:spPr>
        <p:txBody>
          <a:bodyPr wrap="square" rtlCol="0">
            <a:spAutoFit/>
          </a:bodyPr>
          <a:lstStyle/>
          <a:p>
            <a:r>
              <a:rPr lang="en-US" b="1" dirty="0"/>
              <a:t>Example:</a:t>
            </a:r>
          </a:p>
        </p:txBody>
      </p:sp>
      <p:sp>
        <p:nvSpPr>
          <p:cNvPr id="10" name="TextBox 9">
            <a:extLst>
              <a:ext uri="{FF2B5EF4-FFF2-40B4-BE49-F238E27FC236}">
                <a16:creationId xmlns:a16="http://schemas.microsoft.com/office/drawing/2014/main" id="{42044DD9-C491-41B3-87DC-E7205A8D2CB6}"/>
              </a:ext>
            </a:extLst>
          </p:cNvPr>
          <p:cNvSpPr txBox="1"/>
          <p:nvPr/>
        </p:nvSpPr>
        <p:spPr>
          <a:xfrm>
            <a:off x="1553004" y="1274913"/>
            <a:ext cx="9578058" cy="646331"/>
          </a:xfrm>
          <a:prstGeom prst="rect">
            <a:avLst/>
          </a:prstGeom>
          <a:noFill/>
        </p:spPr>
        <p:txBody>
          <a:bodyPr wrap="square" rtlCol="0">
            <a:spAutoFit/>
          </a:bodyPr>
          <a:lstStyle/>
          <a:p>
            <a:r>
              <a:rPr lang="en-US" dirty="0"/>
              <a:t>If Farmer </a:t>
            </a:r>
            <a:r>
              <a:rPr lang="en-US" b="1" dirty="0">
                <a:solidFill>
                  <a:srgbClr val="7030A0"/>
                </a:solidFill>
              </a:rPr>
              <a:t>STAR</a:t>
            </a:r>
            <a:r>
              <a:rPr lang="en-US" dirty="0"/>
              <a:t> wanted to establish a Commercial Wind Farm on his 240-acre piece of land he would need to apply for a WECOD that contains 4 contiguous quarter sections.  </a:t>
            </a:r>
          </a:p>
        </p:txBody>
      </p:sp>
      <p:sp>
        <p:nvSpPr>
          <p:cNvPr id="31" name="TextBox 30">
            <a:extLst>
              <a:ext uri="{FF2B5EF4-FFF2-40B4-BE49-F238E27FC236}">
                <a16:creationId xmlns:a16="http://schemas.microsoft.com/office/drawing/2014/main" id="{C421BA81-4259-4791-BAAD-6E562578348D}"/>
              </a:ext>
            </a:extLst>
          </p:cNvPr>
          <p:cNvSpPr txBox="1"/>
          <p:nvPr/>
        </p:nvSpPr>
        <p:spPr>
          <a:xfrm>
            <a:off x="9957829" y="4092347"/>
            <a:ext cx="2304090" cy="276999"/>
          </a:xfrm>
          <a:prstGeom prst="rect">
            <a:avLst/>
          </a:prstGeom>
          <a:noFill/>
        </p:spPr>
        <p:txBody>
          <a:bodyPr wrap="square" rtlCol="0">
            <a:spAutoFit/>
          </a:bodyPr>
          <a:lstStyle/>
          <a:p>
            <a:pPr defTabSz="225425"/>
            <a:r>
              <a:rPr lang="en-US" sz="1200" b="1" dirty="0">
                <a:latin typeface="Arial" panose="020B0604020202020204" pitchFamily="34" charset="0"/>
                <a:cs typeface="Arial" panose="020B0604020202020204" pitchFamily="34" charset="0"/>
              </a:rPr>
              <a:t>16</a:t>
            </a:r>
            <a:r>
              <a:rPr lang="en-US" sz="1000" b="1" dirty="0">
                <a:latin typeface="Arial" panose="020B0604020202020204" pitchFamily="34" charset="0"/>
                <a:cs typeface="Arial" panose="020B0604020202020204" pitchFamily="34" charset="0"/>
              </a:rPr>
              <a:t> Properties totaling </a:t>
            </a:r>
            <a:r>
              <a:rPr lang="en-US" sz="1200" b="1" dirty="0">
                <a:latin typeface="Arial" panose="020B0604020202020204" pitchFamily="34" charset="0"/>
                <a:cs typeface="Arial" panose="020B0604020202020204" pitchFamily="34" charset="0"/>
              </a:rPr>
              <a:t>640 Acres</a:t>
            </a:r>
            <a:endParaRPr lang="en-US" sz="1000" b="1" dirty="0">
              <a:latin typeface="Arial" panose="020B0604020202020204" pitchFamily="34" charset="0"/>
              <a:cs typeface="Arial" panose="020B0604020202020204" pitchFamily="34" charset="0"/>
            </a:endParaRPr>
          </a:p>
        </p:txBody>
      </p:sp>
      <p:sp>
        <p:nvSpPr>
          <p:cNvPr id="32" name="Rectangle 31">
            <a:extLst>
              <a:ext uri="{FF2B5EF4-FFF2-40B4-BE49-F238E27FC236}">
                <a16:creationId xmlns:a16="http://schemas.microsoft.com/office/drawing/2014/main" id="{48AEAB1D-1BDA-45A2-8DEB-57B7578D0BD0}"/>
              </a:ext>
            </a:extLst>
          </p:cNvPr>
          <p:cNvSpPr/>
          <p:nvPr/>
        </p:nvSpPr>
        <p:spPr>
          <a:xfrm rot="5400000">
            <a:off x="10741378" y="3944217"/>
            <a:ext cx="449539" cy="1813512"/>
          </a:xfrm>
          <a:prstGeom prst="rect">
            <a:avLst/>
          </a:prstGeom>
          <a:solidFill>
            <a:schemeClr val="accent1">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p>
        </p:txBody>
      </p:sp>
      <p:sp>
        <p:nvSpPr>
          <p:cNvPr id="36" name="TextBox 35">
            <a:extLst>
              <a:ext uri="{FF2B5EF4-FFF2-40B4-BE49-F238E27FC236}">
                <a16:creationId xmlns:a16="http://schemas.microsoft.com/office/drawing/2014/main" id="{C93E212D-2C51-4F47-8FA9-A48E1A4011B5}"/>
              </a:ext>
            </a:extLst>
          </p:cNvPr>
          <p:cNvSpPr txBox="1"/>
          <p:nvPr/>
        </p:nvSpPr>
        <p:spPr>
          <a:xfrm>
            <a:off x="9775531" y="5087393"/>
            <a:ext cx="2486388" cy="276999"/>
          </a:xfrm>
          <a:prstGeom prst="rect">
            <a:avLst/>
          </a:prstGeom>
          <a:noFill/>
        </p:spPr>
        <p:txBody>
          <a:bodyPr wrap="square" rtlCol="0">
            <a:spAutoFit/>
          </a:bodyPr>
          <a:lstStyle/>
          <a:p>
            <a:pPr defTabSz="225425"/>
            <a:r>
              <a:rPr lang="en-US" sz="1000" b="1" dirty="0">
                <a:latin typeface="Arial" panose="020B0604020202020204" pitchFamily="34" charset="0"/>
                <a:cs typeface="Arial" panose="020B0604020202020204" pitchFamily="34" charset="0"/>
              </a:rPr>
              <a:t>	</a:t>
            </a:r>
            <a:r>
              <a:rPr lang="en-US" sz="1200" b="1" dirty="0">
                <a:latin typeface="Arial" panose="020B0604020202020204" pitchFamily="34" charset="0"/>
                <a:cs typeface="Arial" panose="020B0604020202020204" pitchFamily="34" charset="0"/>
              </a:rPr>
              <a:t>26</a:t>
            </a:r>
            <a:r>
              <a:rPr lang="en-US" sz="1000" b="1" dirty="0">
                <a:latin typeface="Arial" panose="020B0604020202020204" pitchFamily="34" charset="0"/>
                <a:cs typeface="Arial" panose="020B0604020202020204" pitchFamily="34" charset="0"/>
              </a:rPr>
              <a:t> Properties totaling </a:t>
            </a:r>
            <a:r>
              <a:rPr lang="en-US" sz="1200" b="1" dirty="0">
                <a:latin typeface="Arial" panose="020B0604020202020204" pitchFamily="34" charset="0"/>
                <a:cs typeface="Arial" panose="020B0604020202020204" pitchFamily="34" charset="0"/>
              </a:rPr>
              <a:t>800 Acres</a:t>
            </a:r>
            <a:endParaRPr lang="en-US" sz="1000" b="1" dirty="0">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53016E78-8E73-40ED-A4B0-994E94D30A31}"/>
              </a:ext>
            </a:extLst>
          </p:cNvPr>
          <p:cNvSpPr/>
          <p:nvPr/>
        </p:nvSpPr>
        <p:spPr>
          <a:xfrm>
            <a:off x="10024137" y="3675122"/>
            <a:ext cx="1903085" cy="369332"/>
          </a:xfrm>
          <a:prstGeom prst="rect">
            <a:avLst/>
          </a:prstGeom>
        </p:spPr>
        <p:txBody>
          <a:bodyPr wrap="none">
            <a:spAutoFit/>
          </a:bodyPr>
          <a:lstStyle/>
          <a:p>
            <a:r>
              <a:rPr lang="en-US" b="1" dirty="0">
                <a:latin typeface="Arial" panose="020B0604020202020204" pitchFamily="34" charset="0"/>
                <a:cs typeface="Arial" panose="020B0604020202020204" pitchFamily="34" charset="0"/>
              </a:rPr>
              <a:t>Primary District</a:t>
            </a:r>
            <a:endParaRPr lang="en-US" dirty="0"/>
          </a:p>
        </p:txBody>
      </p:sp>
      <p:sp>
        <p:nvSpPr>
          <p:cNvPr id="37" name="Rectangle 36">
            <a:extLst>
              <a:ext uri="{FF2B5EF4-FFF2-40B4-BE49-F238E27FC236}">
                <a16:creationId xmlns:a16="http://schemas.microsoft.com/office/drawing/2014/main" id="{597F88FB-C244-4A0D-B9DE-3F3A55926BC0}"/>
              </a:ext>
            </a:extLst>
          </p:cNvPr>
          <p:cNvSpPr/>
          <p:nvPr/>
        </p:nvSpPr>
        <p:spPr>
          <a:xfrm>
            <a:off x="10044172" y="4651603"/>
            <a:ext cx="1432828" cy="369332"/>
          </a:xfrm>
          <a:prstGeom prst="rect">
            <a:avLst/>
          </a:prstGeom>
        </p:spPr>
        <p:txBody>
          <a:bodyPr wrap="none">
            <a:spAutoFit/>
          </a:bodyPr>
          <a:lstStyle/>
          <a:p>
            <a:r>
              <a:rPr lang="en-US" b="1" dirty="0">
                <a:latin typeface="Arial" panose="020B0604020202020204" pitchFamily="34" charset="0"/>
                <a:cs typeface="Arial" panose="020B0604020202020204" pitchFamily="34" charset="0"/>
              </a:rPr>
              <a:t>Buffer Area</a:t>
            </a:r>
            <a:endParaRPr lang="en-US" dirty="0"/>
          </a:p>
        </p:txBody>
      </p:sp>
      <p:sp>
        <p:nvSpPr>
          <p:cNvPr id="46" name="Arrow: Right 45">
            <a:extLst>
              <a:ext uri="{FF2B5EF4-FFF2-40B4-BE49-F238E27FC236}">
                <a16:creationId xmlns:a16="http://schemas.microsoft.com/office/drawing/2014/main" id="{CDB12F7F-6463-415F-B005-E8823DBEAD76}"/>
              </a:ext>
            </a:extLst>
          </p:cNvPr>
          <p:cNvSpPr/>
          <p:nvPr/>
        </p:nvSpPr>
        <p:spPr>
          <a:xfrm>
            <a:off x="5542914" y="4111298"/>
            <a:ext cx="863300" cy="495460"/>
          </a:xfrm>
          <a:prstGeom prst="rightArrow">
            <a:avLst/>
          </a:prstGeom>
          <a:solidFill>
            <a:schemeClr val="bg1">
              <a:lumMod val="50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15E51C30-127C-465A-BA19-DD28FA2212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980" y="3667776"/>
            <a:ext cx="1630380" cy="1225596"/>
          </a:xfrm>
          <a:prstGeom prst="rect">
            <a:avLst/>
          </a:prstGeom>
        </p:spPr>
      </p:pic>
      <p:pic>
        <p:nvPicPr>
          <p:cNvPr id="12" name="Picture 11" descr="Diagram&#10;&#10;Description automatically generated">
            <a:extLst>
              <a:ext uri="{FF2B5EF4-FFF2-40B4-BE49-F238E27FC236}">
                <a16:creationId xmlns:a16="http://schemas.microsoft.com/office/drawing/2014/main" id="{384B1763-A527-4062-AC73-0839BB6E0F7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76286" y="2815002"/>
            <a:ext cx="3246290" cy="3258247"/>
          </a:xfrm>
          <a:prstGeom prst="rect">
            <a:avLst/>
          </a:prstGeom>
        </p:spPr>
      </p:pic>
    </p:spTree>
    <p:extLst>
      <p:ext uri="{BB962C8B-B14F-4D97-AF65-F5344CB8AC3E}">
        <p14:creationId xmlns:p14="http://schemas.microsoft.com/office/powerpoint/2010/main" val="29905393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402566-A64C-4B7A-856E-2F7ED853E842}"/>
              </a:ext>
            </a:extLst>
          </p:cNvPr>
          <p:cNvSpPr txBox="1"/>
          <p:nvPr/>
        </p:nvSpPr>
        <p:spPr>
          <a:xfrm>
            <a:off x="5380582" y="4639759"/>
            <a:ext cx="5833242" cy="830997"/>
          </a:xfrm>
          <a:prstGeom prst="rect">
            <a:avLst/>
          </a:prstGeom>
          <a:noFill/>
        </p:spPr>
        <p:txBody>
          <a:bodyPr wrap="square" rtlCol="0">
            <a:spAutoFit/>
          </a:bodyPr>
          <a:lstStyle/>
          <a:p>
            <a:r>
              <a:rPr lang="en-US" sz="2400" dirty="0"/>
              <a:t>at least 67% of the </a:t>
            </a:r>
            <a:r>
              <a:rPr lang="en-US" sz="2400" b="1" i="1" dirty="0"/>
              <a:t>property-owners</a:t>
            </a:r>
            <a:r>
              <a:rPr lang="en-US" sz="2400" dirty="0"/>
              <a:t> within the buffer area</a:t>
            </a:r>
          </a:p>
        </p:txBody>
      </p:sp>
      <p:cxnSp>
        <p:nvCxnSpPr>
          <p:cNvPr id="20" name="Straight Connector 19">
            <a:extLst>
              <a:ext uri="{FF2B5EF4-FFF2-40B4-BE49-F238E27FC236}">
                <a16:creationId xmlns:a16="http://schemas.microsoft.com/office/drawing/2014/main" id="{BEAE9965-8BB1-414B-854B-F6596F0C2442}"/>
              </a:ext>
            </a:extLst>
          </p:cNvPr>
          <p:cNvCxnSpPr>
            <a:cxnSpLocks/>
          </p:cNvCxnSpPr>
          <p:nvPr/>
        </p:nvCxnSpPr>
        <p:spPr>
          <a:xfrm>
            <a:off x="6755484" y="4346621"/>
            <a:ext cx="2176355" cy="0"/>
          </a:xfrm>
          <a:prstGeom prst="line">
            <a:avLst/>
          </a:prstGeom>
          <a:ln w="38100">
            <a:solidFill>
              <a:srgbClr val="FFE699"/>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274FCFC-6DEA-4346-8A37-EA21210CC96C}"/>
              </a:ext>
            </a:extLst>
          </p:cNvPr>
          <p:cNvCxnSpPr>
            <a:cxnSpLocks/>
          </p:cNvCxnSpPr>
          <p:nvPr/>
        </p:nvCxnSpPr>
        <p:spPr>
          <a:xfrm>
            <a:off x="7958673" y="3287112"/>
            <a:ext cx="2176355" cy="0"/>
          </a:xfrm>
          <a:prstGeom prst="line">
            <a:avLst/>
          </a:prstGeom>
          <a:ln w="38100">
            <a:solidFill>
              <a:srgbClr val="FFE699"/>
            </a:solidFill>
          </a:ln>
        </p:spPr>
        <p:style>
          <a:lnRef idx="1">
            <a:schemeClr val="accent1"/>
          </a:lnRef>
          <a:fillRef idx="0">
            <a:schemeClr val="accent1"/>
          </a:fillRef>
          <a:effectRef idx="0">
            <a:schemeClr val="accent1"/>
          </a:effectRef>
          <a:fontRef idx="minor">
            <a:schemeClr val="tx1"/>
          </a:fontRef>
        </p:style>
      </p:cxnSp>
      <p:sp>
        <p:nvSpPr>
          <p:cNvPr id="5" name="Subtitle 4">
            <a:extLst>
              <a:ext uri="{FF2B5EF4-FFF2-40B4-BE49-F238E27FC236}">
                <a16:creationId xmlns:a16="http://schemas.microsoft.com/office/drawing/2014/main" id="{54095F2C-1A40-454F-A8AC-3EDE48548DE8}"/>
              </a:ext>
            </a:extLst>
          </p:cNvPr>
          <p:cNvSpPr>
            <a:spLocks noGrp="1"/>
          </p:cNvSpPr>
          <p:nvPr>
            <p:ph type="subTitle" idx="1"/>
          </p:nvPr>
        </p:nvSpPr>
        <p:spPr>
          <a:xfrm>
            <a:off x="1351267" y="287384"/>
            <a:ext cx="8286011" cy="649496"/>
          </a:xfrm>
        </p:spPr>
        <p:txBody>
          <a:bodyPr/>
          <a:lstStyle/>
          <a:p>
            <a:pPr algn="l"/>
            <a:r>
              <a:rPr lang="en-US" sz="4000" b="1" dirty="0">
                <a:latin typeface="Arial" panose="020B0604020202020204" pitchFamily="34" charset="0"/>
                <a:cs typeface="Arial" panose="020B0604020202020204" pitchFamily="34" charset="0"/>
              </a:rPr>
              <a:t>WECOD </a:t>
            </a:r>
            <a:r>
              <a:rPr lang="en-US" dirty="0">
                <a:latin typeface="Arial" panose="020B0604020202020204" pitchFamily="34" charset="0"/>
                <a:cs typeface="Arial" panose="020B0604020202020204" pitchFamily="34" charset="0"/>
              </a:rPr>
              <a:t>(Wind Energy Conversion Overlay District)</a:t>
            </a:r>
          </a:p>
          <a:p>
            <a:pPr algn="l"/>
            <a:endParaRPr lang="en-US"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658548BB-9E3E-47AB-B03E-4F4AB3654E3B}"/>
              </a:ext>
            </a:extLst>
          </p:cNvPr>
          <p:cNvSpPr txBox="1"/>
          <p:nvPr/>
        </p:nvSpPr>
        <p:spPr>
          <a:xfrm>
            <a:off x="8705461" y="6148968"/>
            <a:ext cx="3405680" cy="646331"/>
          </a:xfrm>
          <a:prstGeom prst="rect">
            <a:avLst/>
          </a:prstGeom>
          <a:noFill/>
        </p:spPr>
        <p:txBody>
          <a:bodyPr wrap="square" rtlCol="0">
            <a:spAutoFit/>
          </a:bodyPr>
          <a:lstStyle/>
          <a:p>
            <a:pPr algn="r"/>
            <a:r>
              <a:rPr lang="en-US" dirty="0">
                <a:solidFill>
                  <a:schemeClr val="bg1">
                    <a:lumMod val="75000"/>
                  </a:schemeClr>
                </a:solidFill>
              </a:rPr>
              <a:t>Wind Farm Regulations 2021 </a:t>
            </a:r>
          </a:p>
          <a:p>
            <a:pPr algn="r"/>
            <a:r>
              <a:rPr lang="en-US" dirty="0">
                <a:solidFill>
                  <a:schemeClr val="bg1">
                    <a:lumMod val="75000"/>
                  </a:schemeClr>
                </a:solidFill>
              </a:rPr>
              <a:t>Public Hearing Presentation</a:t>
            </a:r>
          </a:p>
        </p:txBody>
      </p:sp>
      <p:pic>
        <p:nvPicPr>
          <p:cNvPr id="6" name="Picture 2" descr="Home - Boone Impact Group">
            <a:extLst>
              <a:ext uri="{FF2B5EF4-FFF2-40B4-BE49-F238E27FC236}">
                <a16:creationId xmlns:a16="http://schemas.microsoft.com/office/drawing/2014/main" id="{F2790FEC-EDF7-45FF-A65C-2BBF33F2D06F}"/>
              </a:ext>
            </a:extLst>
          </p:cNvPr>
          <p:cNvPicPr>
            <a:picLocks noChangeAspect="1" noChangeArrowheads="1"/>
          </p:cNvPicPr>
          <p:nvPr/>
        </p:nvPicPr>
        <p:blipFill>
          <a:blip r:embed="rId2">
            <a:clrChange>
              <a:clrFrom>
                <a:srgbClr val="FFFFFF"/>
              </a:clrFrom>
              <a:clrTo>
                <a:srgbClr val="FFFFFF">
                  <a:alpha val="0"/>
                </a:srgbClr>
              </a:clrTo>
            </a:clrChange>
            <a:alphaModFix amt="50000"/>
            <a:extLst>
              <a:ext uri="{28A0092B-C50C-407E-A947-70E740481C1C}">
                <a14:useLocalDpi xmlns:a14="http://schemas.microsoft.com/office/drawing/2010/main" val="0"/>
              </a:ext>
            </a:extLst>
          </a:blip>
          <a:srcRect/>
          <a:stretch>
            <a:fillRect/>
          </a:stretch>
        </p:blipFill>
        <p:spPr bwMode="auto">
          <a:xfrm>
            <a:off x="176693" y="141347"/>
            <a:ext cx="804819" cy="79553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247B75F-664C-4C90-ADF2-85BAACC77052}"/>
              </a:ext>
            </a:extLst>
          </p:cNvPr>
          <p:cNvSpPr txBox="1"/>
          <p:nvPr/>
        </p:nvSpPr>
        <p:spPr>
          <a:xfrm>
            <a:off x="236929" y="1367246"/>
            <a:ext cx="1489165" cy="369332"/>
          </a:xfrm>
          <a:prstGeom prst="rect">
            <a:avLst/>
          </a:prstGeom>
          <a:noFill/>
        </p:spPr>
        <p:txBody>
          <a:bodyPr wrap="square" rtlCol="0">
            <a:spAutoFit/>
          </a:bodyPr>
          <a:lstStyle/>
          <a:p>
            <a:r>
              <a:rPr lang="en-US" b="1" dirty="0"/>
              <a:t>Example:</a:t>
            </a:r>
          </a:p>
        </p:txBody>
      </p:sp>
      <p:sp>
        <p:nvSpPr>
          <p:cNvPr id="10" name="TextBox 9">
            <a:extLst>
              <a:ext uri="{FF2B5EF4-FFF2-40B4-BE49-F238E27FC236}">
                <a16:creationId xmlns:a16="http://schemas.microsoft.com/office/drawing/2014/main" id="{42044DD9-C491-41B3-87DC-E7205A8D2CB6}"/>
              </a:ext>
            </a:extLst>
          </p:cNvPr>
          <p:cNvSpPr txBox="1"/>
          <p:nvPr/>
        </p:nvSpPr>
        <p:spPr>
          <a:xfrm>
            <a:off x="1567073" y="1274913"/>
            <a:ext cx="7387741" cy="646331"/>
          </a:xfrm>
          <a:prstGeom prst="rect">
            <a:avLst/>
          </a:prstGeom>
          <a:noFill/>
        </p:spPr>
        <p:txBody>
          <a:bodyPr wrap="square" rtlCol="0">
            <a:spAutoFit/>
          </a:bodyPr>
          <a:lstStyle/>
          <a:p>
            <a:r>
              <a:rPr lang="en-US" dirty="0"/>
              <a:t>Farmer </a:t>
            </a:r>
            <a:r>
              <a:rPr lang="en-US" b="1" dirty="0">
                <a:solidFill>
                  <a:srgbClr val="7030A0"/>
                </a:solidFill>
              </a:rPr>
              <a:t>STAR </a:t>
            </a:r>
            <a:r>
              <a:rPr lang="en-US" dirty="0"/>
              <a:t>would need to </a:t>
            </a:r>
            <a:r>
              <a:rPr lang="en-US" b="1" dirty="0"/>
              <a:t>submit a petition </a:t>
            </a:r>
            <a:r>
              <a:rPr lang="en-US" dirty="0"/>
              <a:t>to the Director of Resource Management which includes the notarized signatures of:</a:t>
            </a:r>
          </a:p>
        </p:txBody>
      </p:sp>
      <p:cxnSp>
        <p:nvCxnSpPr>
          <p:cNvPr id="21" name="Straight Connector 20">
            <a:extLst>
              <a:ext uri="{FF2B5EF4-FFF2-40B4-BE49-F238E27FC236}">
                <a16:creationId xmlns:a16="http://schemas.microsoft.com/office/drawing/2014/main" id="{8E513AB8-91C3-443C-9383-20ABA76DC7AE}"/>
              </a:ext>
            </a:extLst>
          </p:cNvPr>
          <p:cNvCxnSpPr>
            <a:cxnSpLocks/>
          </p:cNvCxnSpPr>
          <p:nvPr/>
        </p:nvCxnSpPr>
        <p:spPr>
          <a:xfrm>
            <a:off x="6787948" y="5400605"/>
            <a:ext cx="1600924" cy="0"/>
          </a:xfrm>
          <a:prstGeom prst="lin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893A92DC-EE99-454A-9FEE-93AE5D691590}"/>
              </a:ext>
            </a:extLst>
          </p:cNvPr>
          <p:cNvSpPr txBox="1"/>
          <p:nvPr/>
        </p:nvSpPr>
        <p:spPr>
          <a:xfrm>
            <a:off x="4912778" y="2608067"/>
            <a:ext cx="556334" cy="2477601"/>
          </a:xfrm>
          <a:prstGeom prst="rect">
            <a:avLst/>
          </a:prstGeom>
          <a:noFill/>
        </p:spPr>
        <p:txBody>
          <a:bodyPr wrap="square" rtlCol="0">
            <a:spAutoFit/>
          </a:bodyPr>
          <a:lstStyle/>
          <a:p>
            <a:r>
              <a:rPr lang="en-US" sz="2000" b="1" dirty="0"/>
              <a:t>A.) </a:t>
            </a:r>
          </a:p>
          <a:p>
            <a:endParaRPr lang="en-US" sz="2000" b="1" dirty="0"/>
          </a:p>
          <a:p>
            <a:endParaRPr lang="en-US" sz="700" b="1" dirty="0"/>
          </a:p>
          <a:p>
            <a:endParaRPr lang="en-US" sz="700" b="1" dirty="0"/>
          </a:p>
          <a:p>
            <a:endParaRPr lang="en-US" sz="700" b="1" dirty="0"/>
          </a:p>
          <a:p>
            <a:endParaRPr lang="en-US" sz="700" b="1" dirty="0"/>
          </a:p>
          <a:p>
            <a:r>
              <a:rPr lang="en-US" sz="2000" b="1" dirty="0"/>
              <a:t>B.)</a:t>
            </a:r>
          </a:p>
          <a:p>
            <a:endParaRPr lang="en-US" sz="2000" b="1" dirty="0"/>
          </a:p>
          <a:p>
            <a:endParaRPr lang="en-US" sz="900" b="1" dirty="0"/>
          </a:p>
          <a:p>
            <a:endParaRPr lang="en-US" sz="900" b="1" dirty="0"/>
          </a:p>
          <a:p>
            <a:endParaRPr lang="en-US" sz="900" b="1" dirty="0"/>
          </a:p>
          <a:p>
            <a:r>
              <a:rPr lang="en-US" sz="2000" b="1" dirty="0"/>
              <a:t>C.)</a:t>
            </a:r>
          </a:p>
        </p:txBody>
      </p:sp>
      <p:pic>
        <p:nvPicPr>
          <p:cNvPr id="19" name="Picture 18" descr="Diagram&#10;&#10;Description automatically generated">
            <a:extLst>
              <a:ext uri="{FF2B5EF4-FFF2-40B4-BE49-F238E27FC236}">
                <a16:creationId xmlns:a16="http://schemas.microsoft.com/office/drawing/2014/main" id="{D35F7274-6F3E-47AC-93AB-8D6BDC8EBA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8176" y="2351610"/>
            <a:ext cx="3500872" cy="3513767"/>
          </a:xfrm>
          <a:prstGeom prst="rect">
            <a:avLst/>
          </a:prstGeom>
        </p:spPr>
      </p:pic>
      <p:sp>
        <p:nvSpPr>
          <p:cNvPr id="15" name="TextBox 14">
            <a:extLst>
              <a:ext uri="{FF2B5EF4-FFF2-40B4-BE49-F238E27FC236}">
                <a16:creationId xmlns:a16="http://schemas.microsoft.com/office/drawing/2014/main" id="{6CBBC3A8-0190-4E8C-A016-E49C3C12A85D}"/>
              </a:ext>
            </a:extLst>
          </p:cNvPr>
          <p:cNvSpPr txBox="1"/>
          <p:nvPr/>
        </p:nvSpPr>
        <p:spPr>
          <a:xfrm>
            <a:off x="5380582" y="3595088"/>
            <a:ext cx="5714733" cy="830997"/>
          </a:xfrm>
          <a:prstGeom prst="rect">
            <a:avLst/>
          </a:prstGeom>
          <a:noFill/>
        </p:spPr>
        <p:txBody>
          <a:bodyPr wrap="square" rtlCol="0">
            <a:spAutoFit/>
          </a:bodyPr>
          <a:lstStyle/>
          <a:p>
            <a:r>
              <a:rPr lang="en-US" sz="2400" dirty="0"/>
              <a:t>at least 67% of the </a:t>
            </a:r>
            <a:r>
              <a:rPr lang="en-US" sz="2400" b="1" i="1" dirty="0"/>
              <a:t>property-owners</a:t>
            </a:r>
            <a:r>
              <a:rPr lang="en-US" sz="2400" dirty="0"/>
              <a:t> within the primary district</a:t>
            </a:r>
          </a:p>
        </p:txBody>
      </p:sp>
      <p:sp>
        <p:nvSpPr>
          <p:cNvPr id="3" name="TextBox 2">
            <a:extLst>
              <a:ext uri="{FF2B5EF4-FFF2-40B4-BE49-F238E27FC236}">
                <a16:creationId xmlns:a16="http://schemas.microsoft.com/office/drawing/2014/main" id="{EA782EA3-1990-410E-B714-162B52F552EB}"/>
              </a:ext>
            </a:extLst>
          </p:cNvPr>
          <p:cNvSpPr txBox="1"/>
          <p:nvPr/>
        </p:nvSpPr>
        <p:spPr>
          <a:xfrm>
            <a:off x="5380583" y="2546970"/>
            <a:ext cx="6403748" cy="830997"/>
          </a:xfrm>
          <a:prstGeom prst="rect">
            <a:avLst/>
          </a:prstGeom>
          <a:noFill/>
        </p:spPr>
        <p:txBody>
          <a:bodyPr wrap="square" rtlCol="0">
            <a:spAutoFit/>
          </a:bodyPr>
          <a:lstStyle/>
          <a:p>
            <a:r>
              <a:rPr lang="en-US" sz="2400" dirty="0"/>
              <a:t>The owners of at least 75% of the </a:t>
            </a:r>
            <a:r>
              <a:rPr lang="en-US" sz="2400" b="1" i="1" dirty="0"/>
              <a:t>total</a:t>
            </a:r>
            <a:r>
              <a:rPr lang="en-US" sz="2400" dirty="0"/>
              <a:t> </a:t>
            </a:r>
            <a:r>
              <a:rPr lang="en-US" sz="2400" b="1" i="1" dirty="0"/>
              <a:t>acreage</a:t>
            </a:r>
            <a:r>
              <a:rPr lang="en-US" sz="2400" dirty="0"/>
              <a:t> within the primary district</a:t>
            </a:r>
          </a:p>
        </p:txBody>
      </p:sp>
    </p:spTree>
    <p:extLst>
      <p:ext uri="{BB962C8B-B14F-4D97-AF65-F5344CB8AC3E}">
        <p14:creationId xmlns:p14="http://schemas.microsoft.com/office/powerpoint/2010/main" val="36566279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2308</TotalTime>
  <Words>2854</Words>
  <Application>Microsoft Office PowerPoint</Application>
  <PresentationFormat>Widescreen</PresentationFormat>
  <Paragraphs>430</Paragraphs>
  <Slides>37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37</vt:i4>
      </vt:variant>
    </vt:vector>
  </HeadingPairs>
  <TitlesOfParts>
    <vt:vector size="40" baseType="lpstr">
      <vt:lpstr>Arial</vt:lpstr>
      <vt:lpstr>Calibri</vt:lpstr>
      <vt:lpstr>Office Theme</vt:lpstr>
      <vt:lpstr>Wind Farm Regulations 2021 Public Hearing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Paste board</dc:title>
  <dc:creator>Cece Riley</dc:creator>
  <cp:lastModifiedBy>Paula Evans</cp:lastModifiedBy>
  <cp:revision>314</cp:revision>
  <dcterms:created xsi:type="dcterms:W3CDTF">2021-03-30T21:05:55Z</dcterms:created>
  <dcterms:modified xsi:type="dcterms:W3CDTF">2021-04-29T13:13:44Z</dcterms:modified>
</cp:coreProperties>
</file>